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 id="2147483816" r:id="rId4"/>
    <p:sldMasterId id="2147483828" r:id="rId5"/>
  </p:sldMasterIdLst>
  <p:sldIdLst>
    <p:sldId id="256" r:id="rId6"/>
    <p:sldId id="257" r:id="rId7"/>
    <p:sldId id="261" r:id="rId8"/>
    <p:sldId id="258" r:id="rId9"/>
    <p:sldId id="266" r:id="rId10"/>
    <p:sldId id="268" r:id="rId11"/>
    <p:sldId id="259" r:id="rId12"/>
    <p:sldId id="260" r:id="rId13"/>
    <p:sldId id="262" r:id="rId14"/>
    <p:sldId id="263" r:id="rId15"/>
    <p:sldId id="264" r:id="rId16"/>
    <p:sldId id="265" r:id="rId17"/>
    <p:sldId id="269" r:id="rId18"/>
    <p:sldId id="274" r:id="rId19"/>
    <p:sldId id="273" r:id="rId20"/>
    <p:sldId id="275"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D90AC1-BFF0-4C5F-8CEB-015574FF6AA9}" type="datetimeFigureOut">
              <a:rPr lang="ru-RU" smtClean="0"/>
              <a:t>23.05.2013</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ADF40E3-C418-48FD-82B6-6467718FB1B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BD90AC1-BFF0-4C5F-8CEB-015574FF6AA9}" type="datetimeFigureOut">
              <a:rPr lang="ru-RU" smtClean="0"/>
              <a:t>23.05.2013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DF40E3-C418-48FD-82B6-6467718FB1B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BD90AC1-BFF0-4C5F-8CEB-015574FF6AA9}" type="datetimeFigureOut">
              <a:rPr lang="ru-RU" smtClean="0"/>
              <a:t>23.05.2013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DF40E3-C418-48FD-82B6-6467718FB1B2}"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09B025-C764-453A-89BC-EA75ABBCCA4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72536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229EFC-BA3D-4095-8095-47CF686CEEC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0475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D5FFF2-151E-4E3A-9E89-06FA13743BA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84781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2ED623-A252-406D-B37A-82BEF60BBAF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39032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F16531-5820-4366-9EC8-0E32F4FC7B0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20743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1823F9-C504-485A-B5A3-247B7663EEA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4232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B3F35B-11E3-43DA-B92B-AD5EB4F101C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5879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FFE54A-7CB9-42CB-B8CA-E53003B142D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6240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D90AC1-BFF0-4C5F-8CEB-015574FF6AA9}" type="datetimeFigureOut">
              <a:rPr lang="ru-RU" smtClean="0"/>
              <a:t>23.05.2013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DF40E3-C418-48FD-82B6-6467718FB1B2}"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13B524-2C0A-4322-BE94-436D1D07A38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80008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82D918-31BD-41C6-8ADC-8898F0776BA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45335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08C36E-6767-439A-8D5C-6532F9A3C9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54813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ADF40E3-C418-48FD-82B6-6467718FB1B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210855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4255104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8" name="Slide Number Placeholder 7"/>
          <p:cNvSpPr>
            <a:spLocks noGrp="1"/>
          </p:cNvSpPr>
          <p:nvPr>
            <p:ph type="sldNum" sz="quarter" idx="11"/>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
        <p:nvSpPr>
          <p:cNvPr id="9" name="Footer Placeholder 8"/>
          <p:cNvSpPr>
            <a:spLocks noGrp="1"/>
          </p:cNvSpPr>
          <p:nvPr>
            <p:ph type="ftr" sz="quarter" idx="12"/>
          </p:nvPr>
        </p:nvSpPr>
        <p:spPr/>
        <p:txBody>
          <a:bodyPr/>
          <a:lstStyle/>
          <a:p>
            <a:endParaRPr lang="ru-RU">
              <a:solidFill>
                <a:prstClr val="black"/>
              </a:solidFill>
            </a:endParaRPr>
          </a:p>
        </p:txBody>
      </p:sp>
    </p:spTree>
    <p:extLst>
      <p:ext uri="{BB962C8B-B14F-4D97-AF65-F5344CB8AC3E}">
        <p14:creationId xmlns:p14="http://schemas.microsoft.com/office/powerpoint/2010/main" val="4150680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1002613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2701020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1474198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2793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CBD90AC1-BFF0-4C5F-8CEB-015574FF6AA9}" type="datetimeFigureOut">
              <a:rPr lang="ru-RU" smtClean="0"/>
              <a:t>23.05.2013</a:t>
            </a:fld>
            <a:endParaRPr lang="ru-RU"/>
          </a:p>
        </p:txBody>
      </p:sp>
      <p:sp>
        <p:nvSpPr>
          <p:cNvPr id="8" name="Slide Number Placeholder 7"/>
          <p:cNvSpPr>
            <a:spLocks noGrp="1"/>
          </p:cNvSpPr>
          <p:nvPr>
            <p:ph type="sldNum" sz="quarter" idx="11"/>
          </p:nvPr>
        </p:nvSpPr>
        <p:spPr/>
        <p:txBody>
          <a:bodyPr/>
          <a:lstStyle/>
          <a:p>
            <a:fld id="{1ADF40E3-C418-48FD-82B6-6467718FB1B2}"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1171608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ADF40E3-C418-48FD-82B6-6467718FB1B2}" type="slidenum">
              <a:rPr lang="ru-RU" smtClean="0">
                <a:solidFill>
                  <a:prstClr val="black"/>
                </a:solidFill>
              </a:rPr>
              <a:pPr/>
              <a:t>‹#›</a:t>
            </a:fld>
            <a:endParaRPr lang="ru-RU">
              <a:solidFill>
                <a:prstClr val="black"/>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8644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2231780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4116884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ADF40E3-C418-48FD-82B6-6467718FB1B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210855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4255104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8" name="Slide Number Placeholder 7"/>
          <p:cNvSpPr>
            <a:spLocks noGrp="1"/>
          </p:cNvSpPr>
          <p:nvPr>
            <p:ph type="sldNum" sz="quarter" idx="11"/>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
        <p:nvSpPr>
          <p:cNvPr id="9" name="Footer Placeholder 8"/>
          <p:cNvSpPr>
            <a:spLocks noGrp="1"/>
          </p:cNvSpPr>
          <p:nvPr>
            <p:ph type="ftr" sz="quarter" idx="12"/>
          </p:nvPr>
        </p:nvSpPr>
        <p:spPr/>
        <p:txBody>
          <a:bodyPr/>
          <a:lstStyle/>
          <a:p>
            <a:endParaRPr lang="ru-RU">
              <a:solidFill>
                <a:prstClr val="black"/>
              </a:solidFill>
            </a:endParaRPr>
          </a:p>
        </p:txBody>
      </p:sp>
    </p:spTree>
    <p:extLst>
      <p:ext uri="{BB962C8B-B14F-4D97-AF65-F5344CB8AC3E}">
        <p14:creationId xmlns:p14="http://schemas.microsoft.com/office/powerpoint/2010/main" val="4150680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1002613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2701020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147419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D90AC1-BFF0-4C5F-8CEB-015574FF6AA9}" type="datetimeFigureOut">
              <a:rPr lang="ru-RU" smtClean="0"/>
              <a:t>23.05.2013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DF40E3-C418-48FD-82B6-6467718FB1B2}"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27936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1171608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ADF40E3-C418-48FD-82B6-6467718FB1B2}" type="slidenum">
              <a:rPr lang="ru-RU" smtClean="0">
                <a:solidFill>
                  <a:prstClr val="black"/>
                </a:solidFill>
              </a:rPr>
              <a:pPr/>
              <a:t>‹#›</a:t>
            </a:fld>
            <a:endParaRPr lang="ru-RU">
              <a:solidFill>
                <a:prstClr val="black"/>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8644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2231780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4116884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ADF40E3-C418-48FD-82B6-6467718FB1B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528051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2918292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8" name="Slide Number Placeholder 7"/>
          <p:cNvSpPr>
            <a:spLocks noGrp="1"/>
          </p:cNvSpPr>
          <p:nvPr>
            <p:ph type="sldNum" sz="quarter" idx="11"/>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
        <p:nvSpPr>
          <p:cNvPr id="9" name="Footer Placeholder 8"/>
          <p:cNvSpPr>
            <a:spLocks noGrp="1"/>
          </p:cNvSpPr>
          <p:nvPr>
            <p:ph type="ftr" sz="quarter" idx="12"/>
          </p:nvPr>
        </p:nvSpPr>
        <p:spPr/>
        <p:txBody>
          <a:bodyPr/>
          <a:lstStyle/>
          <a:p>
            <a:endParaRPr lang="ru-RU">
              <a:solidFill>
                <a:prstClr val="black"/>
              </a:solidFill>
            </a:endParaRPr>
          </a:p>
        </p:txBody>
      </p:sp>
    </p:spTree>
    <p:extLst>
      <p:ext uri="{BB962C8B-B14F-4D97-AF65-F5344CB8AC3E}">
        <p14:creationId xmlns:p14="http://schemas.microsoft.com/office/powerpoint/2010/main" val="2808356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4268398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360164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D90AC1-BFF0-4C5F-8CEB-015574FF6AA9}" type="datetimeFigureOut">
              <a:rPr lang="ru-RU" smtClean="0"/>
              <a:t>23.05.2013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ADF40E3-C418-48FD-82B6-6467718FB1B2}"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1716800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19939199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087246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ADF40E3-C418-48FD-82B6-6467718FB1B2}" type="slidenum">
              <a:rPr lang="ru-RU" smtClean="0">
                <a:solidFill>
                  <a:prstClr val="black"/>
                </a:solidFill>
              </a:rPr>
              <a:pPr/>
              <a:t>‹#›</a:t>
            </a:fld>
            <a:endParaRPr lang="ru-RU">
              <a:solidFill>
                <a:prstClr val="black"/>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54788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599244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1ADF40E3-C418-48FD-82B6-6467718FB1B2}" type="slidenum">
              <a:rPr lang="ru-RU" smtClean="0">
                <a:solidFill>
                  <a:srgbClr val="1F497D"/>
                </a:solidFill>
              </a:rPr>
              <a:pPr/>
              <a:t>‹#›</a:t>
            </a:fld>
            <a:endParaRPr lang="ru-RU">
              <a:solidFill>
                <a:srgbClr val="1F497D"/>
              </a:solidFill>
            </a:endParaRPr>
          </a:p>
        </p:txBody>
      </p:sp>
    </p:spTree>
    <p:extLst>
      <p:ext uri="{BB962C8B-B14F-4D97-AF65-F5344CB8AC3E}">
        <p14:creationId xmlns:p14="http://schemas.microsoft.com/office/powerpoint/2010/main" val="31498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BD90AC1-BFF0-4C5F-8CEB-015574FF6AA9}" type="datetimeFigureOut">
              <a:rPr lang="ru-RU" smtClean="0"/>
              <a:t>23.05.2013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ADF40E3-C418-48FD-82B6-6467718FB1B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90AC1-BFF0-4C5F-8CEB-015574FF6AA9}" type="datetimeFigureOut">
              <a:rPr lang="ru-RU" smtClean="0"/>
              <a:t>23.05.2013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ADF40E3-C418-48FD-82B6-6467718FB1B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90AC1-BFF0-4C5F-8CEB-015574FF6AA9}" type="datetimeFigureOut">
              <a:rPr lang="ru-RU" smtClean="0"/>
              <a:t>23.05.2013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DF40E3-C418-48FD-82B6-6467718FB1B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90AC1-BFF0-4C5F-8CEB-015574FF6AA9}" type="datetimeFigureOut">
              <a:rPr lang="ru-RU" smtClean="0"/>
              <a:t>23.05.2013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ADF40E3-C418-48FD-82B6-6467718FB1B2}" type="slidenum">
              <a:rPr lang="ru-RU" smtClean="0"/>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BD90AC1-BFF0-4C5F-8CEB-015574FF6AA9}" type="datetimeFigureOut">
              <a:rPr lang="ru-RU" smtClean="0"/>
              <a:t>23.05.2013</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ADF40E3-C418-48FD-82B6-6467718FB1B2}" type="slidenum">
              <a:rPr lang="ru-RU" smtClean="0"/>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FD358D8-9C48-4E84-8D99-0BC63D9C3CDE}"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405394295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solidFill>
                <a:prstClr val="black"/>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ADF40E3-C418-48FD-82B6-6467718FB1B2}" type="slidenum">
              <a:rPr lang="ru-RU" smtClean="0">
                <a:solidFill>
                  <a:srgbClr val="1F497D"/>
                </a:solidFill>
              </a:rPr>
              <a:pPr/>
              <a:t>‹#›</a:t>
            </a:fld>
            <a:endParaRPr lang="ru-RU">
              <a:solidFill>
                <a:srgbClr val="1F497D"/>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8748071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solidFill>
                <a:prstClr val="black"/>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ADF40E3-C418-48FD-82B6-6467718FB1B2}" type="slidenum">
              <a:rPr lang="ru-RU" smtClean="0">
                <a:solidFill>
                  <a:srgbClr val="1F497D"/>
                </a:solidFill>
              </a:rPr>
              <a:pPr/>
              <a:t>‹#›</a:t>
            </a:fld>
            <a:endParaRPr lang="ru-RU">
              <a:solidFill>
                <a:srgbClr val="1F497D"/>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8748071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BD90AC1-BFF0-4C5F-8CEB-015574FF6AA9}" type="datetimeFigureOut">
              <a:rPr lang="ru-RU" smtClean="0">
                <a:solidFill>
                  <a:prstClr val="black"/>
                </a:solidFill>
              </a:rPr>
              <a:pPr/>
              <a:t>23.05.2013</a:t>
            </a:fld>
            <a:endParaRPr lang="ru-RU">
              <a:solidFill>
                <a:prstClr val="black"/>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solidFill>
                <a:prstClr val="black"/>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ADF40E3-C418-48FD-82B6-6467718FB1B2}" type="slidenum">
              <a:rPr lang="ru-RU" smtClean="0">
                <a:solidFill>
                  <a:srgbClr val="1F497D"/>
                </a:solidFill>
              </a:rPr>
              <a:pPr/>
              <a:t>‹#›</a:t>
            </a:fld>
            <a:endParaRPr lang="ru-RU">
              <a:solidFill>
                <a:srgbClr val="1F497D"/>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687992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0.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1.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FFC000"/>
                </a:solidFill>
              </a:rPr>
              <a:t>Курская битва</a:t>
            </a:r>
            <a:endParaRPr lang="ru-RU" dirty="0">
              <a:solidFill>
                <a:srgbClr val="FFC000"/>
              </a:solidFill>
            </a:endParaRPr>
          </a:p>
        </p:txBody>
      </p:sp>
      <p:sp>
        <p:nvSpPr>
          <p:cNvPr id="5" name="Подзаголовок 4"/>
          <p:cNvSpPr>
            <a:spLocks noGrp="1"/>
          </p:cNvSpPr>
          <p:nvPr>
            <p:ph type="subTitle" idx="1"/>
          </p:nvPr>
        </p:nvSpPr>
        <p:spPr>
          <a:xfrm>
            <a:off x="1835696" y="4800600"/>
            <a:ext cx="6984776" cy="914400"/>
          </a:xfrm>
        </p:spPr>
        <p:txBody>
          <a:bodyPr>
            <a:normAutofit/>
          </a:bodyPr>
          <a:lstStyle/>
          <a:p>
            <a:r>
              <a:rPr lang="ru-RU" sz="2800" dirty="0" smtClean="0">
                <a:solidFill>
                  <a:srgbClr val="FFFF00"/>
                </a:solidFill>
              </a:rPr>
              <a:t>Герои Курской битвы</a:t>
            </a:r>
            <a:endParaRPr lang="ru-RU" sz="28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980728"/>
            <a:ext cx="1833536" cy="2957315"/>
          </a:xfrm>
          <a:prstGeom prst="rect">
            <a:avLst/>
          </a:prstGeom>
          <a:solidFill>
            <a:srgbClr val="FF0000"/>
          </a:solidFill>
          <a:ln>
            <a:solidFill>
              <a:srgbClr val="FF0000"/>
            </a:solidFill>
          </a:ln>
          <a:effectLst>
            <a:glow rad="228600">
              <a:schemeClr val="accent2">
                <a:satMod val="175000"/>
                <a:alpha val="40000"/>
              </a:schemeClr>
            </a:glow>
          </a:effectLst>
        </p:spPr>
      </p:pic>
    </p:spTree>
    <p:extLst>
      <p:ext uri="{BB962C8B-B14F-4D97-AF65-F5344CB8AC3E}">
        <p14:creationId xmlns:p14="http://schemas.microsoft.com/office/powerpoint/2010/main" val="3763032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5013324" y="188638"/>
            <a:ext cx="4130676" cy="6001643"/>
          </a:xfrm>
          <a:prstGeom prst="rect">
            <a:avLst/>
          </a:prstGeom>
        </p:spPr>
        <p:txBody>
          <a:bodyPr wrap="square">
            <a:spAutoFit/>
          </a:bodyPr>
          <a:lstStyle/>
          <a:p>
            <a:pPr lvl="0"/>
            <a:r>
              <a:rPr lang="ru-RU" sz="1600" dirty="0">
                <a:solidFill>
                  <a:schemeClr val="bg1"/>
                </a:solidFill>
              </a:rPr>
              <a:t>На южном фасе главные удары немцев были направлены в районы Корочи и </a:t>
            </a:r>
            <a:r>
              <a:rPr lang="ru-RU" sz="1600" dirty="0" err="1">
                <a:solidFill>
                  <a:schemeClr val="bg1"/>
                </a:solidFill>
              </a:rPr>
              <a:t>Обояни</a:t>
            </a:r>
            <a:r>
              <a:rPr lang="ru-RU" sz="1600" dirty="0">
                <a:solidFill>
                  <a:schemeClr val="bg1"/>
                </a:solidFill>
              </a:rPr>
              <a:t>. Основной удар с южного направления наносился силами 4-й ТА Гота, 48 </a:t>
            </a:r>
            <a:r>
              <a:rPr lang="ru-RU" sz="1600" dirty="0" err="1">
                <a:solidFill>
                  <a:schemeClr val="bg1"/>
                </a:solidFill>
              </a:rPr>
              <a:t>тк</a:t>
            </a:r>
            <a:r>
              <a:rPr lang="ru-RU" sz="1600" dirty="0">
                <a:solidFill>
                  <a:schemeClr val="bg1"/>
                </a:solidFill>
              </a:rPr>
              <a:t> и 2 </a:t>
            </a:r>
            <a:r>
              <a:rPr lang="ru-RU" sz="1600" dirty="0" err="1">
                <a:solidFill>
                  <a:schemeClr val="bg1"/>
                </a:solidFill>
              </a:rPr>
              <a:t>тк</a:t>
            </a:r>
            <a:r>
              <a:rPr lang="ru-RU" sz="1600" dirty="0">
                <a:solidFill>
                  <a:schemeClr val="bg1"/>
                </a:solidFill>
              </a:rPr>
              <a:t> СС) при поддержке армейской группы «</a:t>
            </a:r>
            <a:r>
              <a:rPr lang="ru-RU" sz="1600" dirty="0" err="1">
                <a:solidFill>
                  <a:schemeClr val="bg1"/>
                </a:solidFill>
              </a:rPr>
              <a:t>Кемпф</a:t>
            </a:r>
            <a:r>
              <a:rPr lang="ru-RU" sz="1600" dirty="0">
                <a:solidFill>
                  <a:schemeClr val="bg1"/>
                </a:solidFill>
              </a:rPr>
              <a:t>». одна из генеральных целей операции «Цитадель» — уничтожению резервов Красной Армии в районе ст. Прохоровка. Героическая оборона села Черкасское 5 июля 1943 г</a:t>
            </a:r>
          </a:p>
          <a:p>
            <a:pPr lvl="0"/>
            <a:r>
              <a:rPr lang="ru-RU" sz="1600" dirty="0">
                <a:solidFill>
                  <a:schemeClr val="bg1"/>
                </a:solidFill>
              </a:rPr>
              <a:t>12 июля в районе </a:t>
            </a:r>
            <a:r>
              <a:rPr lang="ru-RU" sz="1600" dirty="0">
                <a:solidFill>
                  <a:srgbClr val="FFFF00"/>
                </a:solidFill>
              </a:rPr>
              <a:t>Прохоровки </a:t>
            </a:r>
            <a:r>
              <a:rPr lang="ru-RU" sz="1600" dirty="0">
                <a:solidFill>
                  <a:schemeClr val="bg1"/>
                </a:solidFill>
              </a:rPr>
              <a:t>произошёл один из крупнейших в истории встречный танковый бой(ок.700 нем. танков и 850 сов. – 5 ТА </a:t>
            </a:r>
            <a:r>
              <a:rPr lang="ru-RU" sz="1600" dirty="0" err="1">
                <a:solidFill>
                  <a:schemeClr val="bg1"/>
                </a:solidFill>
              </a:rPr>
              <a:t>П.Ротмистрова</a:t>
            </a:r>
            <a:endParaRPr lang="ru-RU" sz="1600" dirty="0">
              <a:solidFill>
                <a:schemeClr val="bg1"/>
              </a:solidFill>
            </a:endParaRPr>
          </a:p>
          <a:p>
            <a:pPr lvl="0"/>
            <a:r>
              <a:rPr lang="ru-RU" sz="1600" dirty="0">
                <a:solidFill>
                  <a:srgbClr val="FFC000"/>
                </a:solidFill>
              </a:rPr>
              <a:t>«… Стоял такой грохот, что перепонки давило, кровь текла из ушей. Сплошной рев моторов, лязганье металла, грохот, взрывы снарядов, дикий скрежет разрываемого железа… От выстрелов в упор сворачивало башни, скручивало орудия, лопалась броня, взрывались </a:t>
            </a:r>
            <a:r>
              <a:rPr lang="ru-RU" sz="1600" dirty="0" smtClean="0">
                <a:solidFill>
                  <a:srgbClr val="FFC000"/>
                </a:solidFill>
              </a:rPr>
              <a:t>танки</a:t>
            </a:r>
            <a:endParaRPr lang="ru-RU" sz="1600" dirty="0">
              <a:solidFill>
                <a:schemeClr val="bg1"/>
              </a:solidFill>
            </a:endParaRPr>
          </a:p>
        </p:txBody>
      </p:sp>
      <p:pic>
        <p:nvPicPr>
          <p:cNvPr id="2051" name="Picture 3" descr="C:\Users\ПрАБ\Pictures\Курская битва\1282534844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88" y="332656"/>
            <a:ext cx="4835899" cy="43039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rot="10800000" flipV="1">
            <a:off x="158987" y="5377473"/>
            <a:ext cx="4917069" cy="338554"/>
          </a:xfrm>
          <a:prstGeom prst="rect">
            <a:avLst/>
          </a:prstGeom>
        </p:spPr>
        <p:txBody>
          <a:bodyPr wrap="square">
            <a:spAutoFit/>
          </a:bodyPr>
          <a:lstStyle/>
          <a:p>
            <a:endParaRPr lang="ru-RU" sz="1600" dirty="0">
              <a:solidFill>
                <a:srgbClr val="FFC000"/>
              </a:solidFill>
            </a:endParaRPr>
          </a:p>
        </p:txBody>
      </p:sp>
      <p:sp>
        <p:nvSpPr>
          <p:cNvPr id="5" name="Прямоугольник 4"/>
          <p:cNvSpPr/>
          <p:nvPr/>
        </p:nvSpPr>
        <p:spPr>
          <a:xfrm>
            <a:off x="2483768" y="6331581"/>
            <a:ext cx="5616624" cy="369332"/>
          </a:xfrm>
          <a:prstGeom prst="rect">
            <a:avLst/>
          </a:prstGeom>
        </p:spPr>
        <p:txBody>
          <a:bodyPr wrap="square">
            <a:spAutoFit/>
          </a:bodyPr>
          <a:lstStyle/>
          <a:p>
            <a:endParaRPr lang="ru-RU" dirty="0">
              <a:solidFill>
                <a:srgbClr val="FFFF00"/>
              </a:solidFill>
            </a:endParaRPr>
          </a:p>
        </p:txBody>
      </p:sp>
      <p:pic>
        <p:nvPicPr>
          <p:cNvPr id="1026" name="Picture 2" descr="C:\Users\ПрАБ\Pictures\Курская битва\74195664_928775_Untitled1 - коп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1" y="4785690"/>
            <a:ext cx="2679700" cy="18116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103" t="21449" r="16349" b="14895"/>
          <a:stretch/>
        </p:blipFill>
        <p:spPr bwMode="auto">
          <a:xfrm>
            <a:off x="395536" y="4722869"/>
            <a:ext cx="1368152" cy="19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034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rot="10800000" flipV="1">
            <a:off x="323528" y="4844190"/>
            <a:ext cx="6120680" cy="2031325"/>
          </a:xfrm>
          <a:prstGeom prst="rect">
            <a:avLst/>
          </a:prstGeom>
        </p:spPr>
        <p:txBody>
          <a:bodyPr wrap="square">
            <a:spAutoFit/>
          </a:bodyPr>
          <a:lstStyle/>
          <a:p>
            <a:r>
              <a:rPr lang="ru-RU" dirty="0" smtClean="0">
                <a:solidFill>
                  <a:schemeClr val="bg1"/>
                </a:solidFill>
              </a:rPr>
              <a:t>« Продвинувшись </a:t>
            </a:r>
            <a:r>
              <a:rPr lang="ru-RU" dirty="0">
                <a:solidFill>
                  <a:schemeClr val="bg1"/>
                </a:solidFill>
              </a:rPr>
              <a:t>за 5-12 июля на 35 километров</a:t>
            </a:r>
            <a:r>
              <a:rPr lang="ru-RU" dirty="0" smtClean="0">
                <a:solidFill>
                  <a:schemeClr val="bg1"/>
                </a:solidFill>
              </a:rPr>
              <a:t>,</a:t>
            </a:r>
          </a:p>
          <a:p>
            <a:r>
              <a:rPr lang="ru-RU" dirty="0" smtClean="0">
                <a:solidFill>
                  <a:schemeClr val="bg1"/>
                </a:solidFill>
              </a:rPr>
              <a:t> </a:t>
            </a:r>
            <a:r>
              <a:rPr lang="ru-RU" dirty="0">
                <a:solidFill>
                  <a:schemeClr val="bg1"/>
                </a:solidFill>
              </a:rPr>
              <a:t>войска </a:t>
            </a:r>
            <a:r>
              <a:rPr lang="ru-RU" dirty="0" err="1">
                <a:solidFill>
                  <a:schemeClr val="bg1"/>
                </a:solidFill>
              </a:rPr>
              <a:t>Манштейна</a:t>
            </a:r>
            <a:r>
              <a:rPr lang="ru-RU" dirty="0">
                <a:solidFill>
                  <a:schemeClr val="bg1"/>
                </a:solidFill>
              </a:rPr>
              <a:t> были вынуждены, протоптавшись на достигнутых рубежах три дня в </a:t>
            </a:r>
            <a:r>
              <a:rPr lang="ru-RU" dirty="0" smtClean="0">
                <a:solidFill>
                  <a:schemeClr val="bg1"/>
                </a:solidFill>
              </a:rPr>
              <a:t>тщетных </a:t>
            </a:r>
            <a:r>
              <a:rPr lang="ru-RU" dirty="0">
                <a:solidFill>
                  <a:schemeClr val="bg1"/>
                </a:solidFill>
              </a:rPr>
              <a:t>попытках взломать советскую оборону, начать отвод войск с захваченного «плацдарма</a:t>
            </a:r>
            <a:r>
              <a:rPr lang="ru-RU" dirty="0" smtClean="0">
                <a:solidFill>
                  <a:schemeClr val="bg1"/>
                </a:solidFill>
              </a:rPr>
              <a:t>»</a:t>
            </a:r>
          </a:p>
          <a:p>
            <a:r>
              <a:rPr lang="ru-RU" dirty="0" smtClean="0"/>
              <a:t>. </a:t>
            </a:r>
            <a:r>
              <a:rPr lang="ru-RU" dirty="0">
                <a:solidFill>
                  <a:srgbClr val="FFFF00"/>
                </a:solidFill>
              </a:rPr>
              <a:t>В ходе сражения наступил перелом. </a:t>
            </a:r>
          </a:p>
          <a:p>
            <a:endParaRPr lang="ru-RU" dirty="0">
              <a:solidFill>
                <a:srgbClr val="FFFF00"/>
              </a:solidFill>
            </a:endParaRPr>
          </a:p>
        </p:txBody>
      </p:sp>
      <p:pic>
        <p:nvPicPr>
          <p:cNvPr id="2054" name="Picture 6" descr="C:\Users\ПрАБ\Pictures\Курская битва\1304956810579diorama_kurskayabitv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0080"/>
          <a:stretch/>
        </p:blipFill>
        <p:spPr bwMode="auto">
          <a:xfrm>
            <a:off x="186813" y="188640"/>
            <a:ext cx="8770373" cy="44862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ПрАБ\Pictures\Курская битва\66-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877" y="4446490"/>
            <a:ext cx="2563855" cy="179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0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5796136" y="188641"/>
            <a:ext cx="3024336" cy="5909310"/>
          </a:xfrm>
          <a:prstGeom prst="rect">
            <a:avLst/>
          </a:prstGeom>
        </p:spPr>
        <p:txBody>
          <a:bodyPr wrap="square">
            <a:spAutoFit/>
          </a:bodyPr>
          <a:lstStyle/>
          <a:p>
            <a:r>
              <a:rPr lang="ru-RU" dirty="0">
                <a:solidFill>
                  <a:srgbClr val="FFFF00"/>
                </a:solidFill>
              </a:rPr>
              <a:t>12 июля </a:t>
            </a:r>
            <a:r>
              <a:rPr lang="ru-RU" dirty="0">
                <a:solidFill>
                  <a:schemeClr val="bg1"/>
                </a:solidFill>
              </a:rPr>
              <a:t>Западный (командующий генерал-полковник </a:t>
            </a:r>
            <a:r>
              <a:rPr lang="ru-RU" dirty="0" err="1" smtClean="0">
                <a:solidFill>
                  <a:schemeClr val="bg1"/>
                </a:solidFill>
              </a:rPr>
              <a:t>В.Соколовский</a:t>
            </a:r>
            <a:r>
              <a:rPr lang="ru-RU" dirty="0">
                <a:solidFill>
                  <a:schemeClr val="bg1"/>
                </a:solidFill>
              </a:rPr>
              <a:t>) и Брянский (командующий генерал-полковник </a:t>
            </a:r>
            <a:r>
              <a:rPr lang="ru-RU" dirty="0" smtClean="0">
                <a:solidFill>
                  <a:schemeClr val="bg1"/>
                </a:solidFill>
              </a:rPr>
              <a:t>М. </a:t>
            </a:r>
            <a:r>
              <a:rPr lang="ru-RU" dirty="0">
                <a:solidFill>
                  <a:schemeClr val="bg1"/>
                </a:solidFill>
              </a:rPr>
              <a:t>Попов) фронты начали наступление против 2-й танковой и 9-й армий врага в районе Орла. К исходу дня 13 июля советские войска прорвали оборону противника. 26 июля немцы оставили Орловский плацдарм и начали отход на оборонительную линию «</a:t>
            </a:r>
            <a:r>
              <a:rPr lang="ru-RU" dirty="0" err="1">
                <a:solidFill>
                  <a:schemeClr val="bg1"/>
                </a:solidFill>
              </a:rPr>
              <a:t>Хаген</a:t>
            </a:r>
            <a:r>
              <a:rPr lang="ru-RU" dirty="0">
                <a:solidFill>
                  <a:schemeClr val="bg1"/>
                </a:solidFill>
              </a:rPr>
              <a:t>» (восточнее Брянска). 5 августа советские войска заняли Орёл.</a:t>
            </a:r>
          </a:p>
        </p:txBody>
      </p:sp>
      <p:sp>
        <p:nvSpPr>
          <p:cNvPr id="3" name="TextBox 2"/>
          <p:cNvSpPr txBox="1"/>
          <p:nvPr/>
        </p:nvSpPr>
        <p:spPr>
          <a:xfrm>
            <a:off x="395535" y="0"/>
            <a:ext cx="5256585" cy="523220"/>
          </a:xfrm>
          <a:prstGeom prst="rect">
            <a:avLst/>
          </a:prstGeom>
          <a:noFill/>
        </p:spPr>
        <p:txBody>
          <a:bodyPr wrap="square" rtlCol="0">
            <a:spAutoFit/>
          </a:bodyPr>
          <a:lstStyle/>
          <a:p>
            <a:r>
              <a:rPr lang="ru-RU" sz="2800" b="1" dirty="0" smtClean="0">
                <a:solidFill>
                  <a:srgbClr val="FFFF00"/>
                </a:solidFill>
              </a:rPr>
              <a:t>Контрнаступление. </a:t>
            </a:r>
            <a:endParaRPr lang="ru-RU" sz="2800" b="1" dirty="0">
              <a:solidFill>
                <a:srgbClr val="FFFF00"/>
              </a:solidFill>
            </a:endParaRPr>
          </a:p>
        </p:txBody>
      </p:sp>
      <p:pic>
        <p:nvPicPr>
          <p:cNvPr id="3075" name="Picture 3" descr="C:\Users\ПрАБ\Pictures\Курская битва\6ff8abce6681ea14d74b83c5c849bf1c_1M - копия.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63688" y="908720"/>
            <a:ext cx="3789809" cy="27987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ПрАБ\Pictures\Курская битва\1318873206_battle-of-kurs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65" y="3813846"/>
            <a:ext cx="5129732" cy="291889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1412776"/>
            <a:ext cx="1368152" cy="646331"/>
          </a:xfrm>
          <a:prstGeom prst="rect">
            <a:avLst/>
          </a:prstGeom>
        </p:spPr>
        <p:txBody>
          <a:bodyPr wrap="square">
            <a:spAutoFit/>
          </a:bodyPr>
          <a:lstStyle/>
          <a:p>
            <a:r>
              <a:rPr lang="ru-RU" b="1" dirty="0">
                <a:solidFill>
                  <a:srgbClr val="FFC000"/>
                </a:solidFill>
              </a:rPr>
              <a:t>Операция «Кутузов»</a:t>
            </a:r>
          </a:p>
        </p:txBody>
      </p:sp>
    </p:spTree>
    <p:extLst>
      <p:ext uri="{BB962C8B-B14F-4D97-AF65-F5344CB8AC3E}">
        <p14:creationId xmlns:p14="http://schemas.microsoft.com/office/powerpoint/2010/main" val="421140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Прямоугольник 1"/>
          <p:cNvSpPr/>
          <p:nvPr/>
        </p:nvSpPr>
        <p:spPr>
          <a:xfrm>
            <a:off x="323529" y="188640"/>
            <a:ext cx="5401672" cy="523220"/>
          </a:xfrm>
          <a:prstGeom prst="rect">
            <a:avLst/>
          </a:prstGeom>
        </p:spPr>
        <p:txBody>
          <a:bodyPr wrap="square">
            <a:spAutoFit/>
          </a:bodyPr>
          <a:lstStyle/>
          <a:p>
            <a:r>
              <a:rPr lang="ru-RU" sz="2800" b="1" dirty="0">
                <a:solidFill>
                  <a:srgbClr val="FFFF00"/>
                </a:solidFill>
              </a:rPr>
              <a:t>Контрнаступление. </a:t>
            </a:r>
          </a:p>
        </p:txBody>
      </p:sp>
      <p:pic>
        <p:nvPicPr>
          <p:cNvPr id="4098" name="Picture 2" descr="C:\Users\ПрАБ\Pictures\Курская битва\6ff8abce6681ea14d74b83c5c849bf1c_1M - копия (2).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547664" y="972510"/>
            <a:ext cx="3380234" cy="22764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076056" y="332656"/>
            <a:ext cx="3888432" cy="4801314"/>
          </a:xfrm>
          <a:prstGeom prst="rect">
            <a:avLst/>
          </a:prstGeom>
        </p:spPr>
        <p:txBody>
          <a:bodyPr wrap="square">
            <a:spAutoFit/>
          </a:bodyPr>
          <a:lstStyle/>
          <a:p>
            <a:r>
              <a:rPr lang="ru-RU" dirty="0">
                <a:solidFill>
                  <a:schemeClr val="bg1"/>
                </a:solidFill>
              </a:rPr>
              <a:t>На южном фасе контрнаступление силами Воронежского и Степного фронтов началось </a:t>
            </a:r>
            <a:r>
              <a:rPr lang="ru-RU" dirty="0">
                <a:solidFill>
                  <a:srgbClr val="FFFF00"/>
                </a:solidFill>
              </a:rPr>
              <a:t>3 августа</a:t>
            </a:r>
            <a:r>
              <a:rPr lang="ru-RU" dirty="0">
                <a:solidFill>
                  <a:schemeClr val="bg1"/>
                </a:solidFill>
              </a:rPr>
              <a:t>. 5 августа был освобожден Белгород, 7 августа — Богодухов. Развивая наступление, советские войска </a:t>
            </a:r>
            <a:endParaRPr lang="ru-RU" dirty="0" smtClean="0">
              <a:solidFill>
                <a:schemeClr val="bg1"/>
              </a:solidFill>
            </a:endParaRPr>
          </a:p>
          <a:p>
            <a:r>
              <a:rPr lang="ru-RU" dirty="0" smtClean="0">
                <a:solidFill>
                  <a:schemeClr val="bg1"/>
                </a:solidFill>
              </a:rPr>
              <a:t>11 </a:t>
            </a:r>
            <a:r>
              <a:rPr lang="ru-RU" dirty="0">
                <a:solidFill>
                  <a:schemeClr val="bg1"/>
                </a:solidFill>
              </a:rPr>
              <a:t>августа перерезали железную дорогу Харьков-Полтава</a:t>
            </a:r>
            <a:r>
              <a:rPr lang="ru-RU" dirty="0" smtClean="0">
                <a:solidFill>
                  <a:schemeClr val="bg1"/>
                </a:solidFill>
              </a:rPr>
              <a:t>,</a:t>
            </a:r>
          </a:p>
          <a:p>
            <a:r>
              <a:rPr lang="ru-RU" dirty="0" smtClean="0">
                <a:solidFill>
                  <a:schemeClr val="bg1"/>
                </a:solidFill>
              </a:rPr>
              <a:t> </a:t>
            </a:r>
            <a:r>
              <a:rPr lang="ru-RU" dirty="0">
                <a:solidFill>
                  <a:schemeClr val="bg1"/>
                </a:solidFill>
              </a:rPr>
              <a:t>23 августа овладели Харьковом. Контрудары немцев успеха не имели.</a:t>
            </a:r>
          </a:p>
          <a:p>
            <a:endParaRPr lang="ru-RU" dirty="0" smtClean="0">
              <a:solidFill>
                <a:srgbClr val="FFC000"/>
              </a:solidFill>
            </a:endParaRPr>
          </a:p>
          <a:p>
            <a:r>
              <a:rPr lang="ru-RU" dirty="0" smtClean="0">
                <a:solidFill>
                  <a:srgbClr val="FFC000"/>
                </a:solidFill>
              </a:rPr>
              <a:t>5 </a:t>
            </a:r>
            <a:r>
              <a:rPr lang="ru-RU" dirty="0">
                <a:solidFill>
                  <a:srgbClr val="FFC000"/>
                </a:solidFill>
              </a:rPr>
              <a:t>августа в Москве был дан первый за всю войну салют — в честь освобождения Орла и Белгорода.</a:t>
            </a:r>
          </a:p>
        </p:txBody>
      </p:sp>
      <p:sp>
        <p:nvSpPr>
          <p:cNvPr id="4" name="TextBox 3"/>
          <p:cNvSpPr txBox="1"/>
          <p:nvPr/>
        </p:nvSpPr>
        <p:spPr>
          <a:xfrm>
            <a:off x="179512" y="1268760"/>
            <a:ext cx="1800200" cy="923330"/>
          </a:xfrm>
          <a:prstGeom prst="rect">
            <a:avLst/>
          </a:prstGeom>
          <a:noFill/>
        </p:spPr>
        <p:txBody>
          <a:bodyPr wrap="square" rtlCol="0">
            <a:spAutoFit/>
          </a:bodyPr>
          <a:lstStyle/>
          <a:p>
            <a:r>
              <a:rPr lang="ru-RU" b="1" dirty="0" smtClean="0">
                <a:solidFill>
                  <a:srgbClr val="FFC000"/>
                </a:solidFill>
              </a:rPr>
              <a:t>Операция «Полководец Румянцев»</a:t>
            </a:r>
            <a:endParaRPr lang="ru-RU" b="1" dirty="0">
              <a:solidFill>
                <a:srgbClr val="FFC000"/>
              </a:solidFill>
            </a:endParaRPr>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5451" t="36268" r="13813" b="14329"/>
          <a:stretch/>
        </p:blipFill>
        <p:spPr bwMode="auto">
          <a:xfrm>
            <a:off x="179512" y="3717032"/>
            <a:ext cx="454576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3368" t="29665" r="29158" b="18370"/>
          <a:stretch/>
        </p:blipFill>
        <p:spPr bwMode="auto">
          <a:xfrm>
            <a:off x="7020272" y="4941167"/>
            <a:ext cx="1713297" cy="158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71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extBox 1"/>
          <p:cNvSpPr txBox="1"/>
          <p:nvPr/>
        </p:nvSpPr>
        <p:spPr>
          <a:xfrm>
            <a:off x="2483768" y="476672"/>
            <a:ext cx="6192688" cy="523220"/>
          </a:xfrm>
          <a:prstGeom prst="rect">
            <a:avLst/>
          </a:prstGeom>
          <a:noFill/>
        </p:spPr>
        <p:txBody>
          <a:bodyPr wrap="square" rtlCol="0">
            <a:spAutoFit/>
          </a:bodyPr>
          <a:lstStyle/>
          <a:p>
            <a:r>
              <a:rPr lang="ru-RU" sz="2800" b="1" dirty="0" smtClean="0">
                <a:solidFill>
                  <a:srgbClr val="FFC000"/>
                </a:solidFill>
              </a:rPr>
              <a:t>Герои Курской Битвы</a:t>
            </a:r>
            <a:endParaRPr lang="ru-RU" sz="2800" b="1" dirty="0">
              <a:solidFill>
                <a:srgbClr val="FFC000"/>
              </a:solidFill>
            </a:endParaRPr>
          </a:p>
        </p:txBody>
      </p:sp>
      <p:pic>
        <p:nvPicPr>
          <p:cNvPr id="5122" name="Picture 2" descr="C:\Users\ПрАБ\Pictures\---_1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332656"/>
            <a:ext cx="1199337" cy="22851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ПрАБ\Pictures\13297336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243065"/>
            <a:ext cx="1755062" cy="25879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ПрАБ\Pictures\untitled.png"/>
          <p:cNvPicPr>
            <a:picLocks noChangeAspect="1" noChangeArrowheads="1"/>
          </p:cNvPicPr>
          <p:nvPr/>
        </p:nvPicPr>
        <p:blipFill rotWithShape="1">
          <a:blip r:embed="rId4">
            <a:extLst>
              <a:ext uri="{28A0092B-C50C-407E-A947-70E740481C1C}">
                <a14:useLocalDpi xmlns:a14="http://schemas.microsoft.com/office/drawing/2010/main" val="0"/>
              </a:ext>
            </a:extLst>
          </a:blip>
          <a:srcRect l="12854" t="4799" r="2113" b="28027"/>
          <a:stretch/>
        </p:blipFill>
        <p:spPr bwMode="auto">
          <a:xfrm>
            <a:off x="611560" y="1250284"/>
            <a:ext cx="2049020" cy="257353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ПрАБ\Pictures\iCACV8BE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703242"/>
            <a:ext cx="1584176" cy="2502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4149080"/>
            <a:ext cx="2088232" cy="2062103"/>
          </a:xfrm>
          <a:prstGeom prst="rect">
            <a:avLst/>
          </a:prstGeom>
          <a:noFill/>
        </p:spPr>
        <p:txBody>
          <a:bodyPr wrap="square" rtlCol="0">
            <a:spAutoFit/>
          </a:bodyPr>
          <a:lstStyle/>
          <a:p>
            <a:r>
              <a:rPr lang="ru-RU" sz="1600" dirty="0" smtClean="0">
                <a:solidFill>
                  <a:srgbClr val="FFC000"/>
                </a:solidFill>
              </a:rPr>
              <a:t>Более 100 тыс. солдат и офицеров награждены орденами и медалями. Б. 180 удостоены звания Героя Советского Союза</a:t>
            </a:r>
            <a:endParaRPr lang="ru-RU" sz="1600" dirty="0">
              <a:solidFill>
                <a:srgbClr val="FFC000"/>
              </a:solidFill>
            </a:endParaRPr>
          </a:p>
        </p:txBody>
      </p:sp>
      <p:sp>
        <p:nvSpPr>
          <p:cNvPr id="4" name="TextBox 3"/>
          <p:cNvSpPr txBox="1"/>
          <p:nvPr/>
        </p:nvSpPr>
        <p:spPr>
          <a:xfrm>
            <a:off x="683568" y="3823818"/>
            <a:ext cx="1872208" cy="307777"/>
          </a:xfrm>
          <a:prstGeom prst="rect">
            <a:avLst/>
          </a:prstGeom>
          <a:noFill/>
        </p:spPr>
        <p:txBody>
          <a:bodyPr wrap="square" rtlCol="0">
            <a:spAutoFit/>
          </a:bodyPr>
          <a:lstStyle/>
          <a:p>
            <a:r>
              <a:rPr lang="ru-RU" sz="1400" dirty="0" err="1" smtClean="0">
                <a:solidFill>
                  <a:schemeClr val="bg1"/>
                </a:solidFill>
              </a:rPr>
              <a:t>И.Н.Кожедуб</a:t>
            </a:r>
            <a:endParaRPr lang="ru-RU" sz="1400" dirty="0">
              <a:solidFill>
                <a:schemeClr val="bg1"/>
              </a:solidFill>
            </a:endParaRPr>
          </a:p>
        </p:txBody>
      </p:sp>
      <p:sp>
        <p:nvSpPr>
          <p:cNvPr id="5" name="TextBox 4"/>
          <p:cNvSpPr txBox="1"/>
          <p:nvPr/>
        </p:nvSpPr>
        <p:spPr>
          <a:xfrm>
            <a:off x="2699792" y="6252878"/>
            <a:ext cx="1584176" cy="307777"/>
          </a:xfrm>
          <a:prstGeom prst="rect">
            <a:avLst/>
          </a:prstGeom>
          <a:noFill/>
        </p:spPr>
        <p:txBody>
          <a:bodyPr wrap="square" rtlCol="0">
            <a:spAutoFit/>
          </a:bodyPr>
          <a:lstStyle/>
          <a:p>
            <a:r>
              <a:rPr lang="ru-RU" sz="1400" dirty="0" err="1" smtClean="0">
                <a:solidFill>
                  <a:schemeClr val="bg1"/>
                </a:solidFill>
              </a:rPr>
              <a:t>А.П.Маресьев</a:t>
            </a:r>
            <a:endParaRPr lang="ru-RU" sz="1400" dirty="0">
              <a:solidFill>
                <a:schemeClr val="bg1"/>
              </a:solidFill>
            </a:endParaRPr>
          </a:p>
        </p:txBody>
      </p:sp>
      <p:sp>
        <p:nvSpPr>
          <p:cNvPr id="6" name="TextBox 5"/>
          <p:cNvSpPr txBox="1"/>
          <p:nvPr/>
        </p:nvSpPr>
        <p:spPr>
          <a:xfrm>
            <a:off x="4499992" y="3977706"/>
            <a:ext cx="1467030" cy="307777"/>
          </a:xfrm>
          <a:prstGeom prst="rect">
            <a:avLst/>
          </a:prstGeom>
          <a:noFill/>
        </p:spPr>
        <p:txBody>
          <a:bodyPr wrap="square" rtlCol="0">
            <a:spAutoFit/>
          </a:bodyPr>
          <a:lstStyle/>
          <a:p>
            <a:r>
              <a:rPr lang="ru-RU" sz="1400" dirty="0" err="1" smtClean="0">
                <a:solidFill>
                  <a:schemeClr val="bg1"/>
                </a:solidFill>
              </a:rPr>
              <a:t>А.К.Горовец</a:t>
            </a:r>
            <a:endParaRPr lang="ru-RU" sz="1400" dirty="0">
              <a:solidFill>
                <a:schemeClr val="bg1"/>
              </a:solidFill>
            </a:endParaRPr>
          </a:p>
        </p:txBody>
      </p:sp>
      <p:sp>
        <p:nvSpPr>
          <p:cNvPr id="7" name="Прямоугольник 6"/>
          <p:cNvSpPr/>
          <p:nvPr/>
        </p:nvSpPr>
        <p:spPr>
          <a:xfrm>
            <a:off x="7020272" y="6205960"/>
            <a:ext cx="1656184" cy="307777"/>
          </a:xfrm>
          <a:prstGeom prst="rect">
            <a:avLst/>
          </a:prstGeom>
        </p:spPr>
        <p:txBody>
          <a:bodyPr wrap="square">
            <a:spAutoFit/>
          </a:bodyPr>
          <a:lstStyle/>
          <a:p>
            <a:r>
              <a:rPr lang="ru-RU" sz="1400" dirty="0" err="1" smtClean="0">
                <a:solidFill>
                  <a:schemeClr val="bg1"/>
                </a:solidFill>
                <a:latin typeface="Times New Roman" pitchFamily="18" charset="0"/>
                <a:cs typeface="Times New Roman" pitchFamily="18" charset="0"/>
              </a:rPr>
              <a:t>Шаландин</a:t>
            </a:r>
            <a:r>
              <a:rPr lang="ru-RU" sz="1400" dirty="0" smtClean="0">
                <a:solidFill>
                  <a:schemeClr val="bg1"/>
                </a:solidFill>
                <a:latin typeface="Times New Roman" pitchFamily="18" charset="0"/>
                <a:cs typeface="Times New Roman" pitchFamily="18" charset="0"/>
              </a:rPr>
              <a:t> В.С..</a:t>
            </a:r>
            <a:endParaRPr lang="ru-RU" sz="1400" dirty="0">
              <a:solidFill>
                <a:schemeClr val="bg1"/>
              </a:solidFill>
              <a:latin typeface="Times New Roman" pitchFamily="18" charset="0"/>
              <a:cs typeface="Times New Roman" pitchFamily="18" charset="0"/>
            </a:endParaRPr>
          </a:p>
        </p:txBody>
      </p:sp>
      <p:pic>
        <p:nvPicPr>
          <p:cNvPr id="5128"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33096" t="27809" r="30273" b="14086"/>
          <a:stretch/>
        </p:blipFill>
        <p:spPr bwMode="auto">
          <a:xfrm>
            <a:off x="6422951" y="3645024"/>
            <a:ext cx="2157061" cy="256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69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extBox 1"/>
          <p:cNvSpPr txBox="1"/>
          <p:nvPr/>
        </p:nvSpPr>
        <p:spPr>
          <a:xfrm>
            <a:off x="1547664" y="116632"/>
            <a:ext cx="6552728" cy="523220"/>
          </a:xfrm>
          <a:prstGeom prst="rect">
            <a:avLst/>
          </a:prstGeom>
          <a:noFill/>
        </p:spPr>
        <p:txBody>
          <a:bodyPr wrap="square" rtlCol="0">
            <a:spAutoFit/>
          </a:bodyPr>
          <a:lstStyle/>
          <a:p>
            <a:r>
              <a:rPr lang="ru-RU" sz="2800" b="1" dirty="0" smtClean="0">
                <a:solidFill>
                  <a:srgbClr val="FFC000"/>
                </a:solidFill>
              </a:rPr>
              <a:t>Герои Курской битвы - ярославцы</a:t>
            </a:r>
            <a:endParaRPr lang="ru-RU" sz="2800" b="1" dirty="0">
              <a:solidFill>
                <a:srgbClr val="FFC000"/>
              </a:solidFill>
            </a:endParaRPr>
          </a:p>
        </p:txBody>
      </p:sp>
      <p:pic>
        <p:nvPicPr>
          <p:cNvPr id="6146" name="Picture 2" descr="C:\Users\ПрАБ\Pictures\59477324_Krivov_Nik_Ald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980727"/>
            <a:ext cx="2000738" cy="302055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ПрАБ\Pictures\55325358_Shapov_Bor_D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008105"/>
            <a:ext cx="2022001" cy="30028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ПрАБ\Pictures\53926231_golubev_v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1012736"/>
            <a:ext cx="2009464" cy="298854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ПрАБ\Pictures\Курская битва\of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4830800"/>
            <a:ext cx="2826483" cy="17665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04248" y="4084444"/>
            <a:ext cx="2088232" cy="369332"/>
          </a:xfrm>
          <a:prstGeom prst="rect">
            <a:avLst/>
          </a:prstGeom>
          <a:noFill/>
        </p:spPr>
        <p:txBody>
          <a:bodyPr wrap="square" rtlCol="0">
            <a:spAutoFit/>
          </a:bodyPr>
          <a:lstStyle/>
          <a:p>
            <a:r>
              <a:rPr lang="ru-RU" dirty="0" err="1" smtClean="0">
                <a:solidFill>
                  <a:schemeClr val="bg1"/>
                </a:solidFill>
              </a:rPr>
              <a:t>Н.А.Кривов</a:t>
            </a:r>
            <a:endParaRPr lang="ru-RU" dirty="0">
              <a:solidFill>
                <a:schemeClr val="bg1"/>
              </a:solidFill>
            </a:endParaRPr>
          </a:p>
        </p:txBody>
      </p:sp>
      <p:sp>
        <p:nvSpPr>
          <p:cNvPr id="4" name="TextBox 3"/>
          <p:cNvSpPr txBox="1"/>
          <p:nvPr/>
        </p:nvSpPr>
        <p:spPr>
          <a:xfrm>
            <a:off x="3923928" y="4084444"/>
            <a:ext cx="1872208" cy="338554"/>
          </a:xfrm>
          <a:prstGeom prst="rect">
            <a:avLst/>
          </a:prstGeom>
          <a:noFill/>
        </p:spPr>
        <p:txBody>
          <a:bodyPr wrap="square" rtlCol="0">
            <a:spAutoFit/>
          </a:bodyPr>
          <a:lstStyle/>
          <a:p>
            <a:r>
              <a:rPr lang="ru-RU" sz="1600" dirty="0" err="1" smtClean="0">
                <a:solidFill>
                  <a:schemeClr val="bg1"/>
                </a:solidFill>
              </a:rPr>
              <a:t>Б.Д.Щапов</a:t>
            </a:r>
            <a:endParaRPr lang="ru-RU" sz="1600" dirty="0">
              <a:solidFill>
                <a:schemeClr val="bg1"/>
              </a:solidFill>
            </a:endParaRPr>
          </a:p>
        </p:txBody>
      </p:sp>
      <p:sp>
        <p:nvSpPr>
          <p:cNvPr id="5" name="TextBox 4"/>
          <p:cNvSpPr txBox="1"/>
          <p:nvPr/>
        </p:nvSpPr>
        <p:spPr>
          <a:xfrm>
            <a:off x="755576" y="4084444"/>
            <a:ext cx="1937457" cy="338554"/>
          </a:xfrm>
          <a:prstGeom prst="rect">
            <a:avLst/>
          </a:prstGeom>
          <a:noFill/>
        </p:spPr>
        <p:txBody>
          <a:bodyPr wrap="square" rtlCol="0">
            <a:spAutoFit/>
          </a:bodyPr>
          <a:lstStyle/>
          <a:p>
            <a:r>
              <a:rPr lang="ru-RU" sz="1600" dirty="0" err="1" smtClean="0">
                <a:solidFill>
                  <a:schemeClr val="bg1"/>
                </a:solidFill>
              </a:rPr>
              <a:t>В.М.Голубев</a:t>
            </a:r>
            <a:endParaRPr lang="ru-RU" sz="1600" dirty="0">
              <a:solidFill>
                <a:schemeClr val="bg1"/>
              </a:solidFill>
            </a:endParaRPr>
          </a:p>
        </p:txBody>
      </p:sp>
    </p:spTree>
    <p:extLst>
      <p:ext uri="{BB962C8B-B14F-4D97-AF65-F5344CB8AC3E}">
        <p14:creationId xmlns:p14="http://schemas.microsoft.com/office/powerpoint/2010/main" val="101014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Прямоугольник 1"/>
          <p:cNvSpPr/>
          <p:nvPr/>
        </p:nvSpPr>
        <p:spPr>
          <a:xfrm>
            <a:off x="827584" y="404664"/>
            <a:ext cx="7992888" cy="2031325"/>
          </a:xfrm>
          <a:prstGeom prst="rect">
            <a:avLst/>
          </a:prstGeom>
        </p:spPr>
        <p:txBody>
          <a:bodyPr wrap="square">
            <a:spAutoFit/>
          </a:bodyPr>
          <a:lstStyle/>
          <a:p>
            <a:r>
              <a:rPr lang="ru-RU" dirty="0"/>
              <a:t>Фельдмаршал Эрих фон </a:t>
            </a:r>
            <a:r>
              <a:rPr lang="ru-RU" dirty="0" err="1"/>
              <a:t>Манштейн</a:t>
            </a:r>
            <a:r>
              <a:rPr lang="ru-RU" dirty="0"/>
              <a:t>, разрабатывавший операцию «Цитадель» и проводивший ее, впоследствии так отзывался о ней:</a:t>
            </a:r>
          </a:p>
          <a:p>
            <a:r>
              <a:rPr lang="ru-RU" dirty="0">
                <a:solidFill>
                  <a:schemeClr val="bg1"/>
                </a:solidFill>
              </a:rPr>
              <a:t>   «Она была последней попыткой сохранить нашу инициативу на Востоке. С ее неудачей, равнозначной провалу, инициатива окончательно перешла к советской стороне. Поэтому операция «Цитадель» является решающим, поворотным пунктом в войне на Восточном фронте». </a:t>
            </a:r>
          </a:p>
        </p:txBody>
      </p:sp>
      <p:sp>
        <p:nvSpPr>
          <p:cNvPr id="3" name="Прямоугольник 2"/>
          <p:cNvSpPr/>
          <p:nvPr/>
        </p:nvSpPr>
        <p:spPr>
          <a:xfrm>
            <a:off x="611560" y="2636912"/>
            <a:ext cx="4824536" cy="3139321"/>
          </a:xfrm>
          <a:prstGeom prst="rect">
            <a:avLst/>
          </a:prstGeom>
        </p:spPr>
        <p:txBody>
          <a:bodyPr wrap="square">
            <a:spAutoFit/>
          </a:bodyPr>
          <a:lstStyle/>
          <a:p>
            <a:r>
              <a:rPr lang="ru-RU" dirty="0"/>
              <a:t>По мнению Маршала Советского Союза Г.К. Жукова сражение на курской дуге </a:t>
            </a:r>
            <a:r>
              <a:rPr lang="ru-RU" sz="2000" dirty="0">
                <a:solidFill>
                  <a:srgbClr val="FFC000"/>
                </a:solidFill>
              </a:rPr>
              <a:t>"по своим масштабам, ожесточенности, быстротечности и сменяемости боевой обстановки, стремительности и упорству борьбы, по количеству людей, не имеет равных в мировой истории за всю историю войн. Курская битва, несомненно, самая крупная битва."</a:t>
            </a: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867" t="21129" r="26610" b="14500"/>
          <a:stretch/>
        </p:blipFill>
        <p:spPr bwMode="auto">
          <a:xfrm>
            <a:off x="5738046" y="2636912"/>
            <a:ext cx="3082426"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descr="C:\Users\ПрАБ\Pictures\Курская битва\of_1 - коп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5878464"/>
            <a:ext cx="4844796" cy="43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14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7172" name="Picture 4" descr="C:\Users\ПрАБ\Pictures\Курская битва\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632" y="208652"/>
            <a:ext cx="4714648" cy="50514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3688" y="5733256"/>
            <a:ext cx="6696744" cy="646331"/>
          </a:xfrm>
          <a:prstGeom prst="rect">
            <a:avLst/>
          </a:prstGeom>
          <a:noFill/>
        </p:spPr>
        <p:txBody>
          <a:bodyPr wrap="square" rtlCol="0">
            <a:spAutoFit/>
          </a:bodyPr>
          <a:lstStyle/>
          <a:p>
            <a:r>
              <a:rPr lang="ru-RU" sz="3600" dirty="0" smtClean="0">
                <a:solidFill>
                  <a:srgbClr val="FFC000"/>
                </a:solidFill>
              </a:rPr>
              <a:t>К 70-летию Курской битвы</a:t>
            </a:r>
            <a:endParaRPr lang="ru-RU" sz="3600" dirty="0">
              <a:solidFill>
                <a:srgbClr val="FFC000"/>
              </a:solidFill>
            </a:endParaRPr>
          </a:p>
        </p:txBody>
      </p:sp>
      <p:sp>
        <p:nvSpPr>
          <p:cNvPr id="3" name="TextBox 2"/>
          <p:cNvSpPr txBox="1"/>
          <p:nvPr/>
        </p:nvSpPr>
        <p:spPr>
          <a:xfrm>
            <a:off x="539552" y="2204864"/>
            <a:ext cx="1656184" cy="646331"/>
          </a:xfrm>
          <a:prstGeom prst="rect">
            <a:avLst/>
          </a:prstGeom>
          <a:noFill/>
        </p:spPr>
        <p:txBody>
          <a:bodyPr wrap="square" rtlCol="0">
            <a:spAutoFit/>
          </a:bodyPr>
          <a:lstStyle/>
          <a:p>
            <a:r>
              <a:rPr lang="ru-RU" sz="3600" b="1" dirty="0" smtClean="0">
                <a:solidFill>
                  <a:srgbClr val="FFC000"/>
                </a:solidFill>
              </a:rPr>
              <a:t>1943 г.</a:t>
            </a:r>
            <a:endParaRPr lang="ru-RU" sz="3600" b="1" dirty="0">
              <a:solidFill>
                <a:srgbClr val="FFC000"/>
              </a:solidFill>
            </a:endParaRPr>
          </a:p>
        </p:txBody>
      </p:sp>
      <p:sp>
        <p:nvSpPr>
          <p:cNvPr id="4" name="TextBox 3"/>
          <p:cNvSpPr txBox="1"/>
          <p:nvPr/>
        </p:nvSpPr>
        <p:spPr>
          <a:xfrm rot="10800000" flipV="1">
            <a:off x="7236296" y="2221386"/>
            <a:ext cx="1921402" cy="646331"/>
          </a:xfrm>
          <a:prstGeom prst="rect">
            <a:avLst/>
          </a:prstGeom>
          <a:noFill/>
        </p:spPr>
        <p:txBody>
          <a:bodyPr wrap="square" rtlCol="0">
            <a:spAutoFit/>
          </a:bodyPr>
          <a:lstStyle/>
          <a:p>
            <a:r>
              <a:rPr lang="ru-RU" sz="3600" b="1" dirty="0" smtClean="0">
                <a:solidFill>
                  <a:srgbClr val="FFC000"/>
                </a:solidFill>
              </a:rPr>
              <a:t>2013 г.</a:t>
            </a:r>
            <a:endParaRPr lang="ru-RU" sz="3600" b="1" dirty="0">
              <a:solidFill>
                <a:srgbClr val="FFC000"/>
              </a:solidFill>
            </a:endParaRPr>
          </a:p>
        </p:txBody>
      </p:sp>
    </p:spTree>
    <p:extLst>
      <p:ext uri="{BB962C8B-B14F-4D97-AF65-F5344CB8AC3E}">
        <p14:creationId xmlns:p14="http://schemas.microsoft.com/office/powerpoint/2010/main" val="154365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52718"/>
            <a:ext cx="3960440" cy="756002"/>
          </a:xfrm>
        </p:spPr>
        <p:txBody>
          <a:bodyPr>
            <a:normAutofit/>
          </a:bodyPr>
          <a:lstStyle/>
          <a:p>
            <a:r>
              <a:rPr lang="ru-RU" sz="2800" dirty="0" smtClean="0">
                <a:solidFill>
                  <a:srgbClr val="FFFF00"/>
                </a:solidFill>
              </a:rPr>
              <a:t>Курская битва</a:t>
            </a:r>
            <a:endParaRPr lang="ru-RU" sz="2800" dirty="0">
              <a:solidFill>
                <a:srgbClr val="FFFF00"/>
              </a:solidFill>
            </a:endParaRPr>
          </a:p>
        </p:txBody>
      </p:sp>
      <p:sp>
        <p:nvSpPr>
          <p:cNvPr id="3" name="Объект 2"/>
          <p:cNvSpPr>
            <a:spLocks noGrp="1"/>
          </p:cNvSpPr>
          <p:nvPr>
            <p:ph idx="1"/>
          </p:nvPr>
        </p:nvSpPr>
        <p:spPr>
          <a:xfrm>
            <a:off x="4644008" y="3881960"/>
            <a:ext cx="3960440" cy="2643384"/>
          </a:xfrm>
        </p:spPr>
        <p:txBody>
          <a:bodyPr>
            <a:normAutofit lnSpcReduction="10000"/>
          </a:bodyPr>
          <a:lstStyle/>
          <a:p>
            <a:r>
              <a:rPr lang="ru-RU" b="0" dirty="0" smtClean="0">
                <a:solidFill>
                  <a:schemeClr val="bg1"/>
                </a:solidFill>
              </a:rPr>
              <a:t>Немецкое наступление летом 1943 г. носило </a:t>
            </a:r>
            <a:r>
              <a:rPr lang="ru-RU" b="0" dirty="0">
                <a:solidFill>
                  <a:schemeClr val="bg1"/>
                </a:solidFill>
              </a:rPr>
              <a:t>кодовое наименование операция </a:t>
            </a:r>
            <a:r>
              <a:rPr lang="ru-RU" b="0" dirty="0">
                <a:solidFill>
                  <a:srgbClr val="FFC000"/>
                </a:solidFill>
              </a:rPr>
              <a:t>«Цитадель». </a:t>
            </a:r>
            <a:r>
              <a:rPr lang="ru-RU" b="0" dirty="0">
                <a:solidFill>
                  <a:schemeClr val="bg1"/>
                </a:solidFill>
              </a:rPr>
              <a:t>Планировалось нанести два удара по Курску из Орла и Харькова, </a:t>
            </a:r>
            <a:r>
              <a:rPr lang="ru-RU" b="0" dirty="0" smtClean="0">
                <a:solidFill>
                  <a:schemeClr val="bg1"/>
                </a:solidFill>
              </a:rPr>
              <a:t>окружить </a:t>
            </a:r>
            <a:r>
              <a:rPr lang="ru-RU" b="0" dirty="0">
                <a:solidFill>
                  <a:schemeClr val="bg1"/>
                </a:solidFill>
              </a:rPr>
              <a:t>советские части, разгромить их и устремиться в дальнейшее наступление на </a:t>
            </a:r>
            <a:r>
              <a:rPr lang="ru-RU" b="0" dirty="0" smtClean="0">
                <a:solidFill>
                  <a:schemeClr val="bg1"/>
                </a:solidFill>
              </a:rPr>
              <a:t>Москву</a:t>
            </a:r>
            <a:endParaRPr lang="ru-RU" b="0" dirty="0">
              <a:solidFill>
                <a:schemeClr val="bg1"/>
              </a:solidFill>
            </a:endParaRPr>
          </a:p>
        </p:txBody>
      </p:sp>
      <p:sp>
        <p:nvSpPr>
          <p:cNvPr id="4" name="Прямоугольник 3"/>
          <p:cNvSpPr/>
          <p:nvPr/>
        </p:nvSpPr>
        <p:spPr>
          <a:xfrm>
            <a:off x="4644008" y="188640"/>
            <a:ext cx="4104456" cy="3139321"/>
          </a:xfrm>
          <a:prstGeom prst="rect">
            <a:avLst/>
          </a:prstGeom>
        </p:spPr>
        <p:txBody>
          <a:bodyPr wrap="square">
            <a:spAutoFit/>
          </a:bodyPr>
          <a:lstStyle/>
          <a:p>
            <a:r>
              <a:rPr lang="ru-RU" dirty="0" smtClean="0">
                <a:solidFill>
                  <a:schemeClr val="bg1"/>
                </a:solidFill>
              </a:rPr>
              <a:t>В ходе зимнего наступления Красной армии в центре советско-германского фронта образовался выступ глубиной до 150 и шириной до 200 километров, обращенный в западную сторону (так наз. «</a:t>
            </a:r>
            <a:r>
              <a:rPr lang="ru-RU" dirty="0" smtClean="0">
                <a:solidFill>
                  <a:srgbClr val="FFC000"/>
                </a:solidFill>
              </a:rPr>
              <a:t>Курская дуга»). </a:t>
            </a:r>
            <a:r>
              <a:rPr lang="ru-RU" dirty="0" smtClean="0">
                <a:solidFill>
                  <a:schemeClr val="bg1"/>
                </a:solidFill>
              </a:rPr>
              <a:t>На протяжении апреля — июня 1943 г. на фронте наступила оперативная пауза, в ходе которой стороны готовились к летней кампании. </a:t>
            </a:r>
            <a:endParaRPr lang="ru-RU" dirty="0">
              <a:solidFill>
                <a:schemeClr val="bg1"/>
              </a:solidFill>
            </a:endParaRPr>
          </a:p>
        </p:txBody>
      </p:sp>
      <p:pic>
        <p:nvPicPr>
          <p:cNvPr id="1027" name="Picture 3" descr="C:\Users\ПрАБ\Pictures\kyrskaya-bitva-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3140" t="3975" r="2376"/>
          <a:stretch/>
        </p:blipFill>
        <p:spPr bwMode="auto">
          <a:xfrm>
            <a:off x="587141" y="1337912"/>
            <a:ext cx="3599848" cy="514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45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sz="4800" dirty="0" smtClean="0">
                <a:solidFill>
                  <a:schemeClr val="bg1"/>
                </a:solidFill>
              </a:rPr>
              <a:t>Планы и силы сторон</a:t>
            </a:r>
            <a:br>
              <a:rPr lang="ru-RU" sz="4800" dirty="0" smtClean="0">
                <a:solidFill>
                  <a:schemeClr val="bg1"/>
                </a:solidFill>
              </a:rPr>
            </a:br>
            <a:endParaRPr lang="ru-RU" sz="4800" dirty="0" smtClean="0">
              <a:solidFill>
                <a:schemeClr val="bg1"/>
              </a:solidFill>
            </a:endParaRPr>
          </a:p>
        </p:txBody>
      </p:sp>
      <p:pic>
        <p:nvPicPr>
          <p:cNvPr id="7173" name="Picture 5" descr="StalinJos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0"/>
            <a:ext cx="2230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4164_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267200"/>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24537673"/>
      </p:ext>
    </p:extLst>
  </p:cSld>
  <p:clrMapOvr>
    <a:masterClrMapping/>
  </p:clrMapOvr>
  <p:transition advTm="88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animScale>
                                      <p:cBhvr>
                                        <p:cTn id="15" dur="1000" decel="50000" fill="hold">
                                          <p:stCondLst>
                                            <p:cond delay="0"/>
                                          </p:stCondLst>
                                        </p:cTn>
                                        <p:tgtEl>
                                          <p:spTgt spid="71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173"/>
                                        </p:tgtEl>
                                        <p:attrNameLst>
                                          <p:attrName>ppt_x</p:attrName>
                                          <p:attrName>ppt_y</p:attrName>
                                        </p:attrNameLst>
                                      </p:cBhvr>
                                    </p:animMotion>
                                    <p:animEffect transition="in" filter="fade">
                                      <p:cBhvr>
                                        <p:cTn id="17" dur="1000"/>
                                        <p:tgtEl>
                                          <p:spTgt spid="71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Scale>
                                      <p:cBhvr>
                                        <p:cTn id="22" dur="1000" decel="50000" fill="hold">
                                          <p:stCondLst>
                                            <p:cond delay="0"/>
                                          </p:stCondLst>
                                        </p:cTn>
                                        <p:tgtEl>
                                          <p:spTgt spid="7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174"/>
                                        </p:tgtEl>
                                        <p:attrNameLst>
                                          <p:attrName>ppt_x</p:attrName>
                                          <p:attrName>ppt_y</p:attrName>
                                        </p:attrNameLst>
                                      </p:cBhvr>
                                    </p:animMotion>
                                    <p:animEffect transition="in" filter="fade">
                                      <p:cBhvr>
                                        <p:cTn id="24"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3896694" cy="576064"/>
          </a:xfrm>
        </p:spPr>
        <p:txBody>
          <a:bodyPr>
            <a:normAutofit/>
          </a:bodyPr>
          <a:lstStyle/>
          <a:p>
            <a:r>
              <a:rPr lang="ru-RU" sz="2000" dirty="0" smtClean="0">
                <a:solidFill>
                  <a:srgbClr val="FFFF00"/>
                </a:solidFill>
              </a:rPr>
              <a:t>Операция «Цитадель»</a:t>
            </a:r>
            <a:endParaRPr lang="ru-RU" sz="2000" dirty="0">
              <a:solidFill>
                <a:srgbClr val="FFFF00"/>
              </a:solidFill>
            </a:endParaRPr>
          </a:p>
        </p:txBody>
      </p:sp>
      <p:sp>
        <p:nvSpPr>
          <p:cNvPr id="3" name="Объект 2"/>
          <p:cNvSpPr>
            <a:spLocks noGrp="1"/>
          </p:cNvSpPr>
          <p:nvPr>
            <p:ph idx="1"/>
          </p:nvPr>
        </p:nvSpPr>
        <p:spPr>
          <a:xfrm>
            <a:off x="4355976" y="260648"/>
            <a:ext cx="4392488" cy="5865515"/>
          </a:xfrm>
        </p:spPr>
        <p:txBody>
          <a:bodyPr>
            <a:normAutofit fontScale="85000" lnSpcReduction="10000"/>
          </a:bodyPr>
          <a:lstStyle/>
          <a:p>
            <a:pPr>
              <a:spcBef>
                <a:spcPts val="0"/>
              </a:spcBef>
              <a:spcAft>
                <a:spcPts val="0"/>
              </a:spcAft>
            </a:pPr>
            <a:r>
              <a:rPr lang="ru-RU" b="0" dirty="0">
                <a:solidFill>
                  <a:schemeClr val="bg1"/>
                </a:solidFill>
              </a:rPr>
              <a:t>Для проведения операции немцы сосредоточили группировку, насчитывавшую </a:t>
            </a:r>
            <a:r>
              <a:rPr lang="ru-RU" b="0" dirty="0" smtClean="0">
                <a:solidFill>
                  <a:schemeClr val="bg1"/>
                </a:solidFill>
              </a:rPr>
              <a:t>свыше </a:t>
            </a:r>
            <a:r>
              <a:rPr lang="ru-RU" b="0" dirty="0">
                <a:solidFill>
                  <a:srgbClr val="FFFF00"/>
                </a:solidFill>
              </a:rPr>
              <a:t>50 дивизий </a:t>
            </a:r>
            <a:r>
              <a:rPr lang="ru-RU" b="0" dirty="0">
                <a:solidFill>
                  <a:schemeClr val="bg1"/>
                </a:solidFill>
              </a:rPr>
              <a:t>(из них 18 танковых и </a:t>
            </a:r>
            <a:r>
              <a:rPr lang="ru-RU" b="0" dirty="0" smtClean="0">
                <a:solidFill>
                  <a:schemeClr val="bg1"/>
                </a:solidFill>
              </a:rPr>
              <a:t>моторизированных), </a:t>
            </a:r>
            <a:r>
              <a:rPr lang="ru-RU" b="0" dirty="0">
                <a:solidFill>
                  <a:schemeClr val="bg1"/>
                </a:solidFill>
              </a:rPr>
              <a:t>общей </a:t>
            </a:r>
            <a:r>
              <a:rPr lang="ru-RU" b="0" dirty="0" smtClean="0">
                <a:solidFill>
                  <a:schemeClr val="bg1"/>
                </a:solidFill>
              </a:rPr>
              <a:t>численностью </a:t>
            </a:r>
            <a:r>
              <a:rPr lang="ru-RU" b="0" dirty="0" smtClean="0">
                <a:solidFill>
                  <a:srgbClr val="FFFF00"/>
                </a:solidFill>
              </a:rPr>
              <a:t>около </a:t>
            </a:r>
            <a:r>
              <a:rPr lang="ru-RU" b="0" dirty="0">
                <a:solidFill>
                  <a:srgbClr val="FFFF00"/>
                </a:solidFill>
              </a:rPr>
              <a:t>900 тысяч человек.</a:t>
            </a:r>
            <a:r>
              <a:rPr lang="ru-RU" b="0" dirty="0">
                <a:solidFill>
                  <a:schemeClr val="bg1"/>
                </a:solidFill>
              </a:rPr>
              <a:t> Руководство войсками осуществляли генерал-фельдмаршал </a:t>
            </a:r>
            <a:r>
              <a:rPr lang="ru-RU" b="0" dirty="0" smtClean="0">
                <a:solidFill>
                  <a:schemeClr val="bg1"/>
                </a:solidFill>
              </a:rPr>
              <a:t>фон </a:t>
            </a:r>
            <a:r>
              <a:rPr lang="ru-RU" b="0" dirty="0" err="1">
                <a:solidFill>
                  <a:schemeClr val="bg1"/>
                </a:solidFill>
              </a:rPr>
              <a:t>Клюге</a:t>
            </a:r>
            <a:r>
              <a:rPr lang="ru-RU" b="0" dirty="0">
                <a:solidFill>
                  <a:schemeClr val="bg1"/>
                </a:solidFill>
              </a:rPr>
              <a:t> (группа армий «Центр») и генерал-фельдмаршал </a:t>
            </a:r>
            <a:r>
              <a:rPr lang="ru-RU" b="0" dirty="0" smtClean="0">
                <a:solidFill>
                  <a:schemeClr val="bg1"/>
                </a:solidFill>
              </a:rPr>
              <a:t>фон </a:t>
            </a:r>
            <a:r>
              <a:rPr lang="ru-RU" b="0" dirty="0" err="1">
                <a:solidFill>
                  <a:schemeClr val="bg1"/>
                </a:solidFill>
              </a:rPr>
              <a:t>Манштейн</a:t>
            </a:r>
            <a:r>
              <a:rPr lang="ru-RU" b="0" dirty="0">
                <a:solidFill>
                  <a:schemeClr val="bg1"/>
                </a:solidFill>
              </a:rPr>
              <a:t> (группа армий «Юг</a:t>
            </a:r>
            <a:r>
              <a:rPr lang="ru-RU" b="0" dirty="0" smtClean="0">
                <a:solidFill>
                  <a:schemeClr val="bg1"/>
                </a:solidFill>
              </a:rPr>
              <a:t>»),генерал-фельдмаршал Модель</a:t>
            </a:r>
            <a:r>
              <a:rPr lang="ru-RU" b="0" dirty="0">
                <a:solidFill>
                  <a:schemeClr val="bg1"/>
                </a:solidFill>
              </a:rPr>
              <a:t>, группа армий «Центр». Для проведения операции в район Курска были выдвинуты несколько элитных танковых дивизий СС: </a:t>
            </a:r>
          </a:p>
          <a:p>
            <a:pPr>
              <a:spcBef>
                <a:spcPts val="0"/>
              </a:spcBef>
              <a:spcAft>
                <a:spcPts val="0"/>
              </a:spcAft>
            </a:pPr>
            <a:r>
              <a:rPr lang="ru-RU" b="0" dirty="0">
                <a:solidFill>
                  <a:schemeClr val="bg1"/>
                </a:solidFill>
              </a:rPr>
              <a:t>1-я </a:t>
            </a:r>
            <a:r>
              <a:rPr lang="ru-RU" b="0" dirty="0" smtClean="0">
                <a:solidFill>
                  <a:schemeClr val="bg1"/>
                </a:solidFill>
              </a:rPr>
              <a:t>дивизия «</a:t>
            </a:r>
            <a:r>
              <a:rPr lang="ru-RU" b="0" dirty="0" err="1" smtClean="0">
                <a:solidFill>
                  <a:schemeClr val="bg1"/>
                </a:solidFill>
              </a:rPr>
              <a:t>Лейбштандарт</a:t>
            </a:r>
            <a:r>
              <a:rPr lang="ru-RU" b="0" dirty="0" smtClean="0">
                <a:solidFill>
                  <a:schemeClr val="bg1"/>
                </a:solidFill>
              </a:rPr>
              <a:t> </a:t>
            </a:r>
            <a:r>
              <a:rPr lang="ru-RU" b="0" dirty="0">
                <a:solidFill>
                  <a:schemeClr val="bg1"/>
                </a:solidFill>
              </a:rPr>
              <a:t>CC «Адольф Гитлер» </a:t>
            </a:r>
          </a:p>
          <a:p>
            <a:pPr>
              <a:spcBef>
                <a:spcPts val="0"/>
              </a:spcBef>
              <a:spcAft>
                <a:spcPts val="0"/>
              </a:spcAft>
            </a:pPr>
            <a:r>
              <a:rPr lang="ru-RU" b="0" dirty="0">
                <a:solidFill>
                  <a:schemeClr val="bg1"/>
                </a:solidFill>
              </a:rPr>
              <a:t>2-я танковая дивизия СС «</a:t>
            </a:r>
            <a:r>
              <a:rPr lang="ru-RU" b="0" dirty="0" err="1">
                <a:solidFill>
                  <a:schemeClr val="bg1"/>
                </a:solidFill>
              </a:rPr>
              <a:t>Дас</a:t>
            </a:r>
            <a:r>
              <a:rPr lang="ru-RU" b="0" dirty="0">
                <a:solidFill>
                  <a:schemeClr val="bg1"/>
                </a:solidFill>
              </a:rPr>
              <a:t> </a:t>
            </a:r>
            <a:r>
              <a:rPr lang="ru-RU" b="0" dirty="0" err="1">
                <a:solidFill>
                  <a:schemeClr val="bg1"/>
                </a:solidFill>
              </a:rPr>
              <a:t>Райх</a:t>
            </a:r>
            <a:r>
              <a:rPr lang="ru-RU" b="0" dirty="0">
                <a:solidFill>
                  <a:schemeClr val="bg1"/>
                </a:solidFill>
              </a:rPr>
              <a:t>» </a:t>
            </a:r>
          </a:p>
          <a:p>
            <a:pPr>
              <a:spcBef>
                <a:spcPts val="0"/>
              </a:spcBef>
              <a:spcAft>
                <a:spcPts val="0"/>
              </a:spcAft>
            </a:pPr>
            <a:r>
              <a:rPr lang="ru-RU" b="0" dirty="0">
                <a:solidFill>
                  <a:schemeClr val="bg1"/>
                </a:solidFill>
              </a:rPr>
              <a:t>3-я танковая дивизия СС «</a:t>
            </a:r>
            <a:r>
              <a:rPr lang="ru-RU" b="0" dirty="0" err="1">
                <a:solidFill>
                  <a:schemeClr val="bg1"/>
                </a:solidFill>
              </a:rPr>
              <a:t>Тотенкопф</a:t>
            </a:r>
            <a:r>
              <a:rPr lang="ru-RU" b="0" dirty="0">
                <a:solidFill>
                  <a:schemeClr val="bg1"/>
                </a:solidFill>
              </a:rPr>
              <a:t>» "Мёртвая Голова"  </a:t>
            </a:r>
            <a:endParaRPr lang="ru-RU" b="0" dirty="0" smtClean="0">
              <a:solidFill>
                <a:schemeClr val="bg1"/>
              </a:solidFill>
            </a:endParaRPr>
          </a:p>
          <a:p>
            <a:pPr>
              <a:spcBef>
                <a:spcPts val="0"/>
              </a:spcBef>
              <a:spcAft>
                <a:spcPts val="0"/>
              </a:spcAft>
            </a:pPr>
            <a:r>
              <a:rPr lang="ru-RU" b="0" dirty="0" smtClean="0">
                <a:solidFill>
                  <a:schemeClr val="bg1"/>
                </a:solidFill>
              </a:rPr>
              <a:t>Войска </a:t>
            </a:r>
            <a:r>
              <a:rPr lang="ru-RU" b="0" dirty="0">
                <a:solidFill>
                  <a:schemeClr val="bg1"/>
                </a:solidFill>
              </a:rPr>
              <a:t>получили </a:t>
            </a:r>
            <a:r>
              <a:rPr lang="ru-RU" b="0" dirty="0" smtClean="0">
                <a:solidFill>
                  <a:schemeClr val="bg1"/>
                </a:solidFill>
              </a:rPr>
              <a:t>новую технику: </a:t>
            </a:r>
            <a:endParaRPr lang="ru-RU" b="0" dirty="0">
              <a:solidFill>
                <a:schemeClr val="bg1"/>
              </a:solidFill>
            </a:endParaRPr>
          </a:p>
          <a:p>
            <a:pPr>
              <a:spcBef>
                <a:spcPts val="0"/>
              </a:spcBef>
              <a:spcAft>
                <a:spcPts val="0"/>
              </a:spcAft>
            </a:pPr>
            <a:r>
              <a:rPr lang="ru-RU" b="0" dirty="0">
                <a:solidFill>
                  <a:schemeClr val="bg1"/>
                </a:solidFill>
              </a:rPr>
              <a:t>134 танка Pz.Kpfw.VI «Тигр</a:t>
            </a:r>
            <a:r>
              <a:rPr lang="ru-RU" b="0" dirty="0" smtClean="0">
                <a:solidFill>
                  <a:schemeClr val="bg1"/>
                </a:solidFill>
              </a:rPr>
              <a:t>», 190 </a:t>
            </a:r>
            <a:r>
              <a:rPr lang="ru-RU" b="0" dirty="0" err="1">
                <a:solidFill>
                  <a:schemeClr val="bg1"/>
                </a:solidFill>
              </a:rPr>
              <a:t>Pz.Kpfw.V</a:t>
            </a:r>
            <a:r>
              <a:rPr lang="ru-RU" b="0" dirty="0">
                <a:solidFill>
                  <a:schemeClr val="bg1"/>
                </a:solidFill>
              </a:rPr>
              <a:t> «Пантера</a:t>
            </a:r>
            <a:r>
              <a:rPr lang="ru-RU" b="0" dirty="0" smtClean="0">
                <a:solidFill>
                  <a:schemeClr val="bg1"/>
                </a:solidFill>
              </a:rPr>
              <a:t>», 90 </a:t>
            </a:r>
            <a:r>
              <a:rPr lang="ru-RU" b="0" dirty="0">
                <a:solidFill>
                  <a:schemeClr val="bg1"/>
                </a:solidFill>
              </a:rPr>
              <a:t>штурмовых орудий </a:t>
            </a:r>
            <a:r>
              <a:rPr lang="ru-RU" b="0" dirty="0" err="1">
                <a:solidFill>
                  <a:schemeClr val="bg1"/>
                </a:solidFill>
              </a:rPr>
              <a:t>Sd.Kfz</a:t>
            </a:r>
            <a:r>
              <a:rPr lang="ru-RU" b="0" dirty="0">
                <a:solidFill>
                  <a:schemeClr val="bg1"/>
                </a:solidFill>
              </a:rPr>
              <a:t>. </a:t>
            </a:r>
            <a:r>
              <a:rPr lang="ru-RU" b="0" dirty="0" smtClean="0">
                <a:solidFill>
                  <a:schemeClr val="bg1"/>
                </a:solidFill>
              </a:rPr>
              <a:t>«</a:t>
            </a:r>
            <a:r>
              <a:rPr lang="ru-RU" b="0" dirty="0">
                <a:solidFill>
                  <a:schemeClr val="bg1"/>
                </a:solidFill>
              </a:rPr>
              <a:t>Фердинанд» </a:t>
            </a:r>
            <a:r>
              <a:rPr lang="ru-RU" b="0" dirty="0" smtClean="0">
                <a:solidFill>
                  <a:schemeClr val="bg1"/>
                </a:solidFill>
              </a:rPr>
              <a:t>всего </a:t>
            </a:r>
            <a:r>
              <a:rPr lang="ru-RU" b="0" dirty="0">
                <a:solidFill>
                  <a:schemeClr val="bg1"/>
                </a:solidFill>
              </a:rPr>
              <a:t>348 </a:t>
            </a:r>
            <a:r>
              <a:rPr lang="ru-RU" b="0" dirty="0" smtClean="0">
                <a:solidFill>
                  <a:schemeClr val="bg1"/>
                </a:solidFill>
              </a:rPr>
              <a:t>новых </a:t>
            </a:r>
            <a:r>
              <a:rPr lang="ru-RU" b="0" dirty="0">
                <a:solidFill>
                  <a:schemeClr val="bg1"/>
                </a:solidFill>
              </a:rPr>
              <a:t>танков и самоходок </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42" y="4476584"/>
            <a:ext cx="3078376" cy="172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271" y="691779"/>
            <a:ext cx="2677757" cy="186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0800000" flipV="1">
            <a:off x="3201091" y="2614468"/>
            <a:ext cx="1370909" cy="276999"/>
          </a:xfrm>
          <a:prstGeom prst="rect">
            <a:avLst/>
          </a:prstGeom>
          <a:noFill/>
        </p:spPr>
        <p:txBody>
          <a:bodyPr wrap="square" rtlCol="0">
            <a:spAutoFit/>
          </a:bodyPr>
          <a:lstStyle/>
          <a:p>
            <a:r>
              <a:rPr lang="ru-RU" sz="1200" dirty="0" smtClean="0"/>
              <a:t>Т</a:t>
            </a:r>
            <a:r>
              <a:rPr lang="en-US" sz="1200" dirty="0" smtClean="0"/>
              <a:t>-</a:t>
            </a:r>
            <a:r>
              <a:rPr lang="ru-RU" sz="1200" dirty="0" smtClean="0"/>
              <a:t> </a:t>
            </a:r>
            <a:r>
              <a:rPr lang="en-US" sz="1200" dirty="0" smtClean="0"/>
              <a:t>VI</a:t>
            </a:r>
            <a:r>
              <a:rPr lang="ru-RU" sz="1200" dirty="0" smtClean="0"/>
              <a:t>»Тигр»</a:t>
            </a:r>
            <a:endParaRPr lang="ru-RU" dirty="0"/>
          </a:p>
        </p:txBody>
      </p:sp>
      <p:sp>
        <p:nvSpPr>
          <p:cNvPr id="5" name="TextBox 4"/>
          <p:cNvSpPr txBox="1"/>
          <p:nvPr/>
        </p:nvSpPr>
        <p:spPr>
          <a:xfrm>
            <a:off x="251520" y="3144794"/>
            <a:ext cx="1296144" cy="276999"/>
          </a:xfrm>
          <a:prstGeom prst="rect">
            <a:avLst/>
          </a:prstGeom>
          <a:noFill/>
        </p:spPr>
        <p:txBody>
          <a:bodyPr wrap="square" rtlCol="0">
            <a:spAutoFit/>
          </a:bodyPr>
          <a:lstStyle/>
          <a:p>
            <a:r>
              <a:rPr lang="ru-RU" sz="1200" dirty="0" smtClean="0"/>
              <a:t>«Пантера»</a:t>
            </a:r>
            <a:endParaRPr lang="ru-RU" sz="1200" dirty="0"/>
          </a:p>
        </p:txBody>
      </p:sp>
      <p:sp>
        <p:nvSpPr>
          <p:cNvPr id="6" name="TextBox 5"/>
          <p:cNvSpPr txBox="1"/>
          <p:nvPr/>
        </p:nvSpPr>
        <p:spPr>
          <a:xfrm>
            <a:off x="1470144" y="6121171"/>
            <a:ext cx="3461895" cy="276999"/>
          </a:xfrm>
          <a:prstGeom prst="rect">
            <a:avLst/>
          </a:prstGeom>
          <a:noFill/>
        </p:spPr>
        <p:txBody>
          <a:bodyPr wrap="square" rtlCol="0">
            <a:spAutoFit/>
          </a:bodyPr>
          <a:lstStyle/>
          <a:p>
            <a:r>
              <a:rPr lang="ru-RU" sz="1200" dirty="0" smtClean="0"/>
              <a:t>«Фердинанд»</a:t>
            </a:r>
            <a:endParaRPr lang="ru-RU" sz="1200" dirty="0"/>
          </a:p>
        </p:txBody>
      </p:sp>
      <p:pic>
        <p:nvPicPr>
          <p:cNvPr id="1026" name="Picture 2" descr="C:\Users\ПрАБ\Pictures\tank-pantera_05.jpg"/>
          <p:cNvPicPr>
            <a:picLocks noChangeAspect="1" noChangeArrowheads="1"/>
          </p:cNvPicPr>
          <p:nvPr/>
        </p:nvPicPr>
        <p:blipFill rotWithShape="1">
          <a:blip r:embed="rId4">
            <a:extLst>
              <a:ext uri="{28A0092B-C50C-407E-A947-70E740481C1C}">
                <a14:useLocalDpi xmlns:a14="http://schemas.microsoft.com/office/drawing/2010/main" val="0"/>
              </a:ext>
            </a:extLst>
          </a:blip>
          <a:srcRect t="7380" r="-3511"/>
          <a:stretch/>
        </p:blipFill>
        <p:spPr bwMode="auto">
          <a:xfrm>
            <a:off x="134241" y="2559983"/>
            <a:ext cx="3218421" cy="18891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0800000" flipV="1">
            <a:off x="1743451" y="4082588"/>
            <a:ext cx="1616689" cy="307777"/>
          </a:xfrm>
          <a:prstGeom prst="rect">
            <a:avLst/>
          </a:prstGeom>
          <a:noFill/>
        </p:spPr>
        <p:txBody>
          <a:bodyPr wrap="square" rtlCol="0">
            <a:spAutoFit/>
          </a:bodyPr>
          <a:lstStyle/>
          <a:p>
            <a:r>
              <a:rPr lang="ru-RU" sz="1400" dirty="0" smtClean="0"/>
              <a:t>«Пантера»</a:t>
            </a:r>
            <a:endParaRPr lang="ru-RU" sz="1400" dirty="0"/>
          </a:p>
        </p:txBody>
      </p:sp>
    </p:spTree>
    <p:extLst>
      <p:ext uri="{BB962C8B-B14F-4D97-AF65-F5344CB8AC3E}">
        <p14:creationId xmlns:p14="http://schemas.microsoft.com/office/powerpoint/2010/main" val="345024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3896694" cy="576064"/>
          </a:xfrm>
        </p:spPr>
        <p:txBody>
          <a:bodyPr>
            <a:normAutofit/>
          </a:bodyPr>
          <a:lstStyle/>
          <a:p>
            <a:r>
              <a:rPr lang="ru-RU" sz="2000" dirty="0" smtClean="0">
                <a:solidFill>
                  <a:srgbClr val="FFFF00"/>
                </a:solidFill>
              </a:rPr>
              <a:t>Операция «Цитадель»</a:t>
            </a:r>
            <a:endParaRPr lang="ru-RU" sz="2000" dirty="0">
              <a:solidFill>
                <a:srgbClr val="FFFF00"/>
              </a:solidFill>
            </a:endParaRPr>
          </a:p>
        </p:txBody>
      </p:sp>
      <p:sp>
        <p:nvSpPr>
          <p:cNvPr id="8" name="Объект 7"/>
          <p:cNvSpPr>
            <a:spLocks noGrp="1"/>
          </p:cNvSpPr>
          <p:nvPr>
            <p:ph idx="1"/>
          </p:nvPr>
        </p:nvSpPr>
        <p:spPr>
          <a:xfrm>
            <a:off x="6444208" y="620688"/>
            <a:ext cx="2160240" cy="5505475"/>
          </a:xfrm>
        </p:spPr>
        <p:txBody>
          <a:bodyPr/>
          <a:lstStyle/>
          <a:p>
            <a:r>
              <a:rPr lang="ru-RU" dirty="0">
                <a:solidFill>
                  <a:schemeClr val="bg1"/>
                </a:solidFill>
              </a:rPr>
              <a:t>Руководство войсками осуществляли генерал-фельдмаршал фон </a:t>
            </a:r>
            <a:r>
              <a:rPr lang="ru-RU" dirty="0" err="1">
                <a:solidFill>
                  <a:schemeClr val="bg1"/>
                </a:solidFill>
              </a:rPr>
              <a:t>Клюге</a:t>
            </a:r>
            <a:r>
              <a:rPr lang="ru-RU" dirty="0">
                <a:solidFill>
                  <a:schemeClr val="bg1"/>
                </a:solidFill>
              </a:rPr>
              <a:t> (группа армий «Центр») и генерал-фельдмаршал фон </a:t>
            </a:r>
            <a:r>
              <a:rPr lang="ru-RU" dirty="0" err="1">
                <a:solidFill>
                  <a:schemeClr val="bg1"/>
                </a:solidFill>
              </a:rPr>
              <a:t>Манштейн</a:t>
            </a:r>
            <a:r>
              <a:rPr lang="ru-RU" dirty="0">
                <a:solidFill>
                  <a:schemeClr val="bg1"/>
                </a:solidFill>
              </a:rPr>
              <a:t> (группа армий «Юг»),генерал-фельдмаршал Модель, группа армий «Центр</a:t>
            </a:r>
            <a:r>
              <a:rPr lang="ru-RU" dirty="0"/>
              <a:t>».</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2730" t="16480" r="5377" b="9976"/>
          <a:stretch/>
        </p:blipFill>
        <p:spPr bwMode="auto">
          <a:xfrm>
            <a:off x="611560" y="860222"/>
            <a:ext cx="5533243" cy="372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37369" t="23497" r="33158" b="12783"/>
          <a:stretch/>
        </p:blipFill>
        <p:spPr bwMode="auto">
          <a:xfrm>
            <a:off x="827584" y="4709105"/>
            <a:ext cx="1152128" cy="186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17789" t="20690" r="22632" b="29064"/>
          <a:stretch/>
        </p:blipFill>
        <p:spPr bwMode="auto">
          <a:xfrm>
            <a:off x="3203848" y="4709105"/>
            <a:ext cx="2723949" cy="172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15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7" y="-2901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52120" y="332656"/>
            <a:ext cx="2952328" cy="5355312"/>
          </a:xfrm>
          <a:prstGeom prst="rect">
            <a:avLst/>
          </a:prstGeom>
          <a:noFill/>
        </p:spPr>
        <p:txBody>
          <a:bodyPr wrap="square" rtlCol="0">
            <a:spAutoFit/>
          </a:bodyPr>
          <a:lstStyle/>
          <a:p>
            <a:r>
              <a:rPr lang="ru-RU" dirty="0" smtClean="0">
                <a:solidFill>
                  <a:schemeClr val="bg1"/>
                </a:solidFill>
              </a:rPr>
              <a:t>Советское командование приняло решение провести оборонительное сражение, измотать войска неприятеля и в критический момент перейти в контрнаступление. С этой целью на фасах курского выступа была создана глубоко эшелонированная оборона( в общей сложности до 8 оборонительных рубежей с расположением в тылу резервного Степного фронта.</a:t>
            </a:r>
            <a:endParaRPr lang="ru-RU" dirty="0">
              <a:solidFill>
                <a:schemeClr val="bg1"/>
              </a:solidFill>
            </a:endParaRPr>
          </a:p>
        </p:txBody>
      </p:sp>
      <p:pic>
        <p:nvPicPr>
          <p:cNvPr id="6149" name="Picture 5" descr="C:\Users\ПрАБ\Pictures\Курская битва\iCA3DGU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2534919"/>
            <a:ext cx="3414147" cy="173014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ПрАБ\Pictures\Танки 30-х гг\t3476-52.jpg"/>
          <p:cNvPicPr>
            <a:picLocks noChangeAspect="1" noChangeArrowheads="1"/>
          </p:cNvPicPr>
          <p:nvPr/>
        </p:nvPicPr>
        <p:blipFill rotWithShape="1">
          <a:blip r:embed="rId4">
            <a:extLst>
              <a:ext uri="{28A0092B-C50C-407E-A947-70E740481C1C}">
                <a14:useLocalDpi xmlns:a14="http://schemas.microsoft.com/office/drawing/2010/main" val="0"/>
              </a:ext>
            </a:extLst>
          </a:blip>
          <a:srcRect l="7714" t="3685" r="4541" b="4113"/>
          <a:stretch/>
        </p:blipFill>
        <p:spPr bwMode="auto">
          <a:xfrm>
            <a:off x="1517204" y="332657"/>
            <a:ext cx="398422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ПрАБ\Pictures\Курская битва\arka_22 - копия.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895" y="4365104"/>
            <a:ext cx="3982533" cy="2232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548680"/>
            <a:ext cx="1224136" cy="307777"/>
          </a:xfrm>
          <a:prstGeom prst="rect">
            <a:avLst/>
          </a:prstGeom>
          <a:noFill/>
        </p:spPr>
        <p:txBody>
          <a:bodyPr wrap="square" rtlCol="0">
            <a:spAutoFit/>
          </a:bodyPr>
          <a:lstStyle/>
          <a:p>
            <a:r>
              <a:rPr lang="ru-RU" sz="1400" dirty="0" smtClean="0">
                <a:solidFill>
                  <a:schemeClr val="bg1"/>
                </a:solidFill>
              </a:rPr>
              <a:t>Т-34 (1942)</a:t>
            </a:r>
            <a:endParaRPr lang="ru-RU" sz="1400" dirty="0">
              <a:solidFill>
                <a:schemeClr val="bg1"/>
              </a:solidFill>
            </a:endParaRPr>
          </a:p>
        </p:txBody>
      </p:sp>
      <p:sp>
        <p:nvSpPr>
          <p:cNvPr id="6" name="TextBox 5"/>
          <p:cNvSpPr txBox="1"/>
          <p:nvPr/>
        </p:nvSpPr>
        <p:spPr>
          <a:xfrm>
            <a:off x="467544" y="5013176"/>
            <a:ext cx="936104" cy="307777"/>
          </a:xfrm>
          <a:prstGeom prst="rect">
            <a:avLst/>
          </a:prstGeom>
          <a:noFill/>
        </p:spPr>
        <p:txBody>
          <a:bodyPr wrap="square" rtlCol="0">
            <a:spAutoFit/>
          </a:bodyPr>
          <a:lstStyle/>
          <a:p>
            <a:r>
              <a:rPr lang="ru-RU" sz="1400" dirty="0" smtClean="0">
                <a:solidFill>
                  <a:schemeClr val="bg1"/>
                </a:solidFill>
              </a:rPr>
              <a:t>СУ-152</a:t>
            </a:r>
            <a:endParaRPr lang="ru-RU" sz="1400" dirty="0">
              <a:solidFill>
                <a:schemeClr val="bg1"/>
              </a:solidFill>
            </a:endParaRPr>
          </a:p>
        </p:txBody>
      </p:sp>
      <p:sp>
        <p:nvSpPr>
          <p:cNvPr id="4" name="TextBox 3"/>
          <p:cNvSpPr txBox="1"/>
          <p:nvPr/>
        </p:nvSpPr>
        <p:spPr>
          <a:xfrm>
            <a:off x="3779912" y="3284984"/>
            <a:ext cx="1656184" cy="307777"/>
          </a:xfrm>
          <a:prstGeom prst="rect">
            <a:avLst/>
          </a:prstGeom>
          <a:noFill/>
        </p:spPr>
        <p:txBody>
          <a:bodyPr wrap="square" rtlCol="0">
            <a:spAutoFit/>
          </a:bodyPr>
          <a:lstStyle/>
          <a:p>
            <a:r>
              <a:rPr lang="ru-RU" sz="1400" dirty="0" smtClean="0">
                <a:solidFill>
                  <a:schemeClr val="bg1"/>
                </a:solidFill>
              </a:rPr>
              <a:t>САУ-85</a:t>
            </a:r>
            <a:endParaRPr lang="ru-RU" sz="1400" dirty="0">
              <a:solidFill>
                <a:schemeClr val="bg1"/>
              </a:solidFill>
            </a:endParaRPr>
          </a:p>
        </p:txBody>
      </p:sp>
    </p:spTree>
    <p:extLst>
      <p:ext uri="{BB962C8B-B14F-4D97-AF65-F5344CB8AC3E}">
        <p14:creationId xmlns:p14="http://schemas.microsoft.com/office/powerpoint/2010/main" val="189845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5796136" y="188640"/>
            <a:ext cx="2880320" cy="4524315"/>
          </a:xfrm>
          <a:prstGeom prst="rect">
            <a:avLst/>
          </a:prstGeom>
        </p:spPr>
        <p:txBody>
          <a:bodyPr wrap="square">
            <a:spAutoFit/>
          </a:bodyPr>
          <a:lstStyle/>
          <a:p>
            <a:r>
              <a:rPr lang="ru-RU" dirty="0" smtClean="0">
                <a:solidFill>
                  <a:schemeClr val="bg1"/>
                </a:solidFill>
              </a:rPr>
              <a:t>Советское командование :войска Центрального фронта (ком. — генерал армии К. Рокоссовский) ,Воронежского фронта (ком. — генерал армии Н. Ватутин) Войска,, опирались на Степной фронт (</a:t>
            </a:r>
            <a:r>
              <a:rPr lang="ru-RU" dirty="0" err="1" smtClean="0">
                <a:solidFill>
                  <a:schemeClr val="bg1"/>
                </a:solidFill>
              </a:rPr>
              <a:t>комгенерал</a:t>
            </a:r>
            <a:r>
              <a:rPr lang="ru-RU" dirty="0" smtClean="0">
                <a:solidFill>
                  <a:schemeClr val="bg1"/>
                </a:solidFill>
              </a:rPr>
              <a:t>-полковник  И. Конев). Координацию действий фронтов осуществляли представители Ставки Маршалы Советского Союза Георгий  </a:t>
            </a:r>
            <a:r>
              <a:rPr lang="ru-RU" dirty="0" err="1" smtClean="0">
                <a:solidFill>
                  <a:schemeClr val="bg1"/>
                </a:solidFill>
              </a:rPr>
              <a:t>Г.Жуков</a:t>
            </a:r>
            <a:r>
              <a:rPr lang="ru-RU" dirty="0" smtClean="0">
                <a:solidFill>
                  <a:schemeClr val="bg1"/>
                </a:solidFill>
              </a:rPr>
              <a:t> и А. Василевский. </a:t>
            </a:r>
            <a:endParaRPr lang="ru-RU" dirty="0">
              <a:solidFill>
                <a:schemeClr val="bg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328177"/>
            <a:ext cx="1411834" cy="19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9953" y="328449"/>
            <a:ext cx="2317235" cy="274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ПрАБ\Pictures\Сталинград\58746466_34801_or - коп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99" y="334122"/>
            <a:ext cx="2226577" cy="274769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ПрАБ\Pictures\iCA5OS9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570" y="4331215"/>
            <a:ext cx="1587410" cy="20526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9649" y="3081813"/>
            <a:ext cx="1296144" cy="307777"/>
          </a:xfrm>
          <a:prstGeom prst="rect">
            <a:avLst/>
          </a:prstGeom>
          <a:noFill/>
        </p:spPr>
        <p:txBody>
          <a:bodyPr wrap="square" rtlCol="0">
            <a:spAutoFit/>
          </a:bodyPr>
          <a:lstStyle/>
          <a:p>
            <a:r>
              <a:rPr lang="ru-RU" sz="1400" dirty="0" smtClean="0">
                <a:solidFill>
                  <a:schemeClr val="bg1"/>
                </a:solidFill>
              </a:rPr>
              <a:t>Г. К. Жуков</a:t>
            </a:r>
            <a:endParaRPr lang="ru-RU" sz="1400" dirty="0">
              <a:solidFill>
                <a:schemeClr val="bg1"/>
              </a:solidFill>
            </a:endParaRPr>
          </a:p>
        </p:txBody>
      </p:sp>
      <p:sp>
        <p:nvSpPr>
          <p:cNvPr id="4" name="TextBox 3"/>
          <p:cNvSpPr txBox="1"/>
          <p:nvPr/>
        </p:nvSpPr>
        <p:spPr>
          <a:xfrm>
            <a:off x="3419872" y="3024515"/>
            <a:ext cx="2160240" cy="307777"/>
          </a:xfrm>
          <a:prstGeom prst="rect">
            <a:avLst/>
          </a:prstGeom>
          <a:noFill/>
        </p:spPr>
        <p:txBody>
          <a:bodyPr wrap="square" rtlCol="0">
            <a:spAutoFit/>
          </a:bodyPr>
          <a:lstStyle/>
          <a:p>
            <a:r>
              <a:rPr lang="ru-RU" sz="1400" dirty="0" smtClean="0">
                <a:solidFill>
                  <a:schemeClr val="bg1"/>
                </a:solidFill>
              </a:rPr>
              <a:t>А. М. Василевский</a:t>
            </a:r>
            <a:endParaRPr lang="ru-RU" sz="1400" dirty="0">
              <a:solidFill>
                <a:schemeClr val="bg1"/>
              </a:solidFill>
            </a:endParaRPr>
          </a:p>
        </p:txBody>
      </p:sp>
      <p:sp>
        <p:nvSpPr>
          <p:cNvPr id="5" name="TextBox 4"/>
          <p:cNvSpPr txBox="1"/>
          <p:nvPr/>
        </p:nvSpPr>
        <p:spPr>
          <a:xfrm>
            <a:off x="467544" y="6364865"/>
            <a:ext cx="1740024" cy="276999"/>
          </a:xfrm>
          <a:prstGeom prst="rect">
            <a:avLst/>
          </a:prstGeom>
          <a:noFill/>
        </p:spPr>
        <p:txBody>
          <a:bodyPr wrap="square" rtlCol="0">
            <a:spAutoFit/>
          </a:bodyPr>
          <a:lstStyle/>
          <a:p>
            <a:r>
              <a:rPr lang="ru-RU" sz="1200" dirty="0" smtClean="0">
                <a:solidFill>
                  <a:schemeClr val="bg1"/>
                </a:solidFill>
              </a:rPr>
              <a:t>К. К. Рокоссовский</a:t>
            </a:r>
            <a:endParaRPr lang="ru-RU" sz="1200" dirty="0">
              <a:solidFill>
                <a:schemeClr val="bg1"/>
              </a:solidFill>
            </a:endParaRPr>
          </a:p>
        </p:txBody>
      </p:sp>
      <p:sp>
        <p:nvSpPr>
          <p:cNvPr id="6" name="TextBox 5"/>
          <p:cNvSpPr txBox="1"/>
          <p:nvPr/>
        </p:nvSpPr>
        <p:spPr>
          <a:xfrm>
            <a:off x="2610918" y="6364866"/>
            <a:ext cx="1200960" cy="276999"/>
          </a:xfrm>
          <a:prstGeom prst="rect">
            <a:avLst/>
          </a:prstGeom>
          <a:noFill/>
        </p:spPr>
        <p:txBody>
          <a:bodyPr wrap="square" rtlCol="0">
            <a:spAutoFit/>
          </a:bodyPr>
          <a:lstStyle/>
          <a:p>
            <a:r>
              <a:rPr lang="ru-RU" sz="1200" dirty="0" smtClean="0">
                <a:solidFill>
                  <a:schemeClr val="bg1"/>
                </a:solidFill>
              </a:rPr>
              <a:t>Н. Ф. Ватутин</a:t>
            </a:r>
            <a:endParaRPr lang="ru-RU" sz="1200" dirty="0">
              <a:solidFill>
                <a:schemeClr val="bg1"/>
              </a:solidFill>
            </a:endParaRPr>
          </a:p>
        </p:txBody>
      </p:sp>
      <p:sp>
        <p:nvSpPr>
          <p:cNvPr id="7" name="TextBox 6"/>
          <p:cNvSpPr txBox="1"/>
          <p:nvPr/>
        </p:nvSpPr>
        <p:spPr>
          <a:xfrm>
            <a:off x="4499992" y="6383900"/>
            <a:ext cx="1235988" cy="276999"/>
          </a:xfrm>
          <a:prstGeom prst="rect">
            <a:avLst/>
          </a:prstGeom>
          <a:noFill/>
        </p:spPr>
        <p:txBody>
          <a:bodyPr wrap="square" rtlCol="0">
            <a:spAutoFit/>
          </a:bodyPr>
          <a:lstStyle/>
          <a:p>
            <a:r>
              <a:rPr lang="ru-RU" sz="1200" dirty="0" smtClean="0">
                <a:solidFill>
                  <a:schemeClr val="bg1"/>
                </a:solidFill>
              </a:rPr>
              <a:t>И. С. Конев</a:t>
            </a:r>
            <a:endParaRPr lang="ru-RU" sz="1200" dirty="0">
              <a:solidFill>
                <a:schemeClr val="bg1"/>
              </a:solidFill>
            </a:endParaRPr>
          </a:p>
        </p:txBody>
      </p:sp>
      <p:pic>
        <p:nvPicPr>
          <p:cNvPr id="1026" name="Picture 2" descr="C:\Users\ПрАБ\Pictures\Сталинград\element-741123-misc-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268" y="4328177"/>
            <a:ext cx="1780171" cy="197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7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187624" y="404664"/>
            <a:ext cx="7272808" cy="584775"/>
          </a:xfrm>
          <a:prstGeom prst="rect">
            <a:avLst/>
          </a:prstGeom>
          <a:noFill/>
        </p:spPr>
        <p:txBody>
          <a:bodyPr wrap="square" rtlCol="0">
            <a:spAutoFit/>
          </a:bodyPr>
          <a:lstStyle/>
          <a:p>
            <a:r>
              <a:rPr lang="ru-RU" sz="3200" dirty="0" smtClean="0">
                <a:solidFill>
                  <a:schemeClr val="bg1"/>
                </a:solidFill>
              </a:rPr>
              <a:t>Разведка и стратегический талант</a:t>
            </a:r>
            <a:endParaRPr lang="ru-RU" sz="3200" dirty="0">
              <a:solidFill>
                <a:schemeClr val="bg1"/>
              </a:solidFill>
            </a:endParaRPr>
          </a:p>
        </p:txBody>
      </p:sp>
      <p:sp>
        <p:nvSpPr>
          <p:cNvPr id="3" name="Прямоугольник 2"/>
          <p:cNvSpPr/>
          <p:nvPr/>
        </p:nvSpPr>
        <p:spPr>
          <a:xfrm>
            <a:off x="4932040" y="989440"/>
            <a:ext cx="3744416" cy="3046988"/>
          </a:xfrm>
          <a:prstGeom prst="rect">
            <a:avLst/>
          </a:prstGeom>
        </p:spPr>
        <p:txBody>
          <a:bodyPr wrap="square">
            <a:spAutoFit/>
          </a:bodyPr>
          <a:lstStyle/>
          <a:p>
            <a:r>
              <a:rPr lang="ru-RU" sz="1600" dirty="0">
                <a:solidFill>
                  <a:schemeClr val="bg1"/>
                </a:solidFill>
              </a:rPr>
              <a:t>12 апреля 1943 года на стол Сталина лёг переведённый с немецкого точный текст директивы № 6 «О плане операции „Цитадель“» немецкого верховного командования, завизированный всеми службами вермахта, но ещё не подписанный Гитлером, который подписал его только через три дня. Эти данные были получены разведчиком, работавшим под именем «Вертер».</a:t>
            </a:r>
          </a:p>
        </p:txBody>
      </p:sp>
      <p:sp>
        <p:nvSpPr>
          <p:cNvPr id="4" name="Прямоугольник 3"/>
          <p:cNvSpPr/>
          <p:nvPr/>
        </p:nvSpPr>
        <p:spPr>
          <a:xfrm>
            <a:off x="467544" y="4682759"/>
            <a:ext cx="8208912" cy="1815882"/>
          </a:xfrm>
          <a:prstGeom prst="rect">
            <a:avLst/>
          </a:prstGeom>
        </p:spPr>
        <p:txBody>
          <a:bodyPr wrap="square">
            <a:spAutoFit/>
          </a:bodyPr>
          <a:lstStyle/>
          <a:p>
            <a:r>
              <a:rPr lang="ru-RU" sz="1600" dirty="0" smtClean="0">
                <a:solidFill>
                  <a:schemeClr val="bg1"/>
                </a:solidFill>
              </a:rPr>
              <a:t>Но </a:t>
            </a:r>
            <a:r>
              <a:rPr lang="ru-RU" sz="1600" dirty="0">
                <a:solidFill>
                  <a:schemeClr val="bg1"/>
                </a:solidFill>
              </a:rPr>
              <a:t>ещё 8 апреля 1943 г. Г. К. Жуков опираясь на данные разведывательных органов фронтов курского направления весьма точно предсказал силу и направление немецких ударов по Курской дуге: </a:t>
            </a:r>
          </a:p>
          <a:p>
            <a:r>
              <a:rPr lang="ru-RU" sz="1600" dirty="0">
                <a:solidFill>
                  <a:schemeClr val="bg1"/>
                </a:solidFill>
              </a:rPr>
              <a:t>«…я считаю, что главные наступательные операции противник развернёт против этих трех фронтов, с тем чтобы, разгромив наши войска на этом направлении, получить свободу манёвра для обхода Москвы по кратчайшему направлению… .» </a:t>
            </a:r>
          </a:p>
          <a:p>
            <a:endParaRPr lang="ru-RU" sz="1600"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3" t="16736" r="3803" b="12636"/>
          <a:stretch/>
        </p:blipFill>
        <p:spPr bwMode="auto">
          <a:xfrm>
            <a:off x="323528" y="997929"/>
            <a:ext cx="2348644" cy="278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F:\МОЙ ДИСК\МАРШАЛЫ\СПрисекин.jpg"/>
          <p:cNvPicPr>
            <a:picLocks noChangeAspect="1" noChangeArrowheads="1"/>
          </p:cNvPicPr>
          <p:nvPr/>
        </p:nvPicPr>
        <p:blipFill rotWithShape="1">
          <a:blip r:embed="rId3">
            <a:extLst>
              <a:ext uri="{28A0092B-C50C-407E-A947-70E740481C1C}">
                <a14:useLocalDpi xmlns:a14="http://schemas.microsoft.com/office/drawing/2010/main" val="0"/>
              </a:ext>
            </a:extLst>
          </a:blip>
          <a:srcRect l="13526" r="14124" b="32305"/>
          <a:stretch/>
        </p:blipFill>
        <p:spPr bwMode="auto">
          <a:xfrm>
            <a:off x="2771428" y="1988840"/>
            <a:ext cx="2160611" cy="257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40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67544" y="332656"/>
            <a:ext cx="8424936" cy="400110"/>
          </a:xfrm>
          <a:prstGeom prst="rect">
            <a:avLst/>
          </a:prstGeom>
          <a:noFill/>
        </p:spPr>
        <p:txBody>
          <a:bodyPr wrap="square" rtlCol="0">
            <a:spAutoFit/>
          </a:bodyPr>
          <a:lstStyle/>
          <a:p>
            <a:r>
              <a:rPr lang="ru-RU" sz="2000" b="1" dirty="0" smtClean="0">
                <a:solidFill>
                  <a:srgbClr val="FFFF00"/>
                </a:solidFill>
              </a:rPr>
              <a:t>Курская битва. Оборонительный этап (5 июля – 12 июля 1943 г.)</a:t>
            </a:r>
            <a:endParaRPr lang="ru-RU" sz="2000" b="1" dirty="0">
              <a:solidFill>
                <a:srgbClr val="FFFF00"/>
              </a:solidFill>
            </a:endParaRPr>
          </a:p>
        </p:txBody>
      </p:sp>
      <p:pic>
        <p:nvPicPr>
          <p:cNvPr id="2050" name="Picture 2" descr="C:\Users\ПрАБ\Pictures\Курская битва\74195664_928775_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59" y="1052736"/>
            <a:ext cx="4680520" cy="54417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292080" y="836712"/>
            <a:ext cx="3384376" cy="1815882"/>
          </a:xfrm>
          <a:prstGeom prst="rect">
            <a:avLst/>
          </a:prstGeom>
        </p:spPr>
        <p:txBody>
          <a:bodyPr wrap="square">
            <a:spAutoFit/>
          </a:bodyPr>
          <a:lstStyle/>
          <a:p>
            <a:r>
              <a:rPr lang="ru-RU" sz="1400" dirty="0">
                <a:solidFill>
                  <a:schemeClr val="bg1"/>
                </a:solidFill>
              </a:rPr>
              <a:t>Германское наступление началось утром 5 июля 1943 года. Поскольку советскому командованию было точно известно время начала операции </a:t>
            </a:r>
            <a:r>
              <a:rPr lang="ru-RU" sz="1400" dirty="0" smtClean="0">
                <a:solidFill>
                  <a:schemeClr val="bg1"/>
                </a:solidFill>
              </a:rPr>
              <a:t>—5 </a:t>
            </a:r>
            <a:r>
              <a:rPr lang="ru-RU" sz="1400" dirty="0">
                <a:solidFill>
                  <a:schemeClr val="bg1"/>
                </a:solidFill>
              </a:rPr>
              <a:t>часов утра), в </a:t>
            </a:r>
            <a:r>
              <a:rPr lang="ru-RU" sz="1400" dirty="0" smtClean="0">
                <a:solidFill>
                  <a:schemeClr val="bg1"/>
                </a:solidFill>
              </a:rPr>
              <a:t>2:20 </a:t>
            </a:r>
            <a:r>
              <a:rPr lang="ru-RU" sz="1400" dirty="0">
                <a:solidFill>
                  <a:schemeClr val="bg1"/>
                </a:solidFill>
              </a:rPr>
              <a:t>по московскому </a:t>
            </a:r>
            <a:r>
              <a:rPr lang="ru-RU" sz="1400" dirty="0" smtClean="0">
                <a:solidFill>
                  <a:schemeClr val="bg1"/>
                </a:solidFill>
              </a:rPr>
              <a:t>времени </a:t>
            </a:r>
            <a:r>
              <a:rPr lang="ru-RU" sz="1400" dirty="0">
                <a:solidFill>
                  <a:schemeClr val="bg1"/>
                </a:solidFill>
              </a:rPr>
              <a:t>силами двух фронтов была проведена </a:t>
            </a:r>
            <a:r>
              <a:rPr lang="ru-RU" sz="1400" dirty="0" smtClean="0">
                <a:solidFill>
                  <a:schemeClr val="bg1"/>
                </a:solidFill>
              </a:rPr>
              <a:t>артиллерийская контрартподготовка </a:t>
            </a:r>
            <a:endParaRPr lang="ru-RU" sz="1400" dirty="0">
              <a:solidFill>
                <a:schemeClr val="bg1"/>
              </a:solidFill>
            </a:endParaRPr>
          </a:p>
        </p:txBody>
      </p:sp>
      <p:sp>
        <p:nvSpPr>
          <p:cNvPr id="4" name="Прямоугольник 3"/>
          <p:cNvSpPr/>
          <p:nvPr/>
        </p:nvSpPr>
        <p:spPr>
          <a:xfrm>
            <a:off x="5292080" y="2652594"/>
            <a:ext cx="3398814" cy="3539430"/>
          </a:xfrm>
          <a:prstGeom prst="rect">
            <a:avLst/>
          </a:prstGeom>
        </p:spPr>
        <p:txBody>
          <a:bodyPr wrap="square">
            <a:spAutoFit/>
          </a:bodyPr>
          <a:lstStyle/>
          <a:p>
            <a:r>
              <a:rPr lang="ru-RU" sz="1400" dirty="0" smtClean="0">
                <a:solidFill>
                  <a:schemeClr val="bg1"/>
                </a:solidFill>
              </a:rPr>
              <a:t>В </a:t>
            </a:r>
            <a:r>
              <a:rPr lang="ru-RU" sz="1400" dirty="0">
                <a:solidFill>
                  <a:schemeClr val="bg1"/>
                </a:solidFill>
              </a:rPr>
              <a:t>6 часов утра </a:t>
            </a:r>
            <a:r>
              <a:rPr lang="ru-RU" sz="1400" dirty="0" smtClean="0">
                <a:solidFill>
                  <a:schemeClr val="bg1"/>
                </a:solidFill>
              </a:rPr>
              <a:t>немцы </a:t>
            </a:r>
            <a:r>
              <a:rPr lang="ru-RU" sz="1400" dirty="0">
                <a:solidFill>
                  <a:schemeClr val="bg1"/>
                </a:solidFill>
              </a:rPr>
              <a:t>также нанесли по советским оборонительным рубежам бомбовый и артиллерийский удар. Перешедшие в наступление танки сразу столкнулись с серьёзным сопротивлением. Главный удар на северном фасе был нанесен в направлении </a:t>
            </a:r>
            <a:r>
              <a:rPr lang="ru-RU" sz="1400" dirty="0">
                <a:solidFill>
                  <a:srgbClr val="FFFF00"/>
                </a:solidFill>
              </a:rPr>
              <a:t>Ольховатки</a:t>
            </a:r>
            <a:r>
              <a:rPr lang="ru-RU" sz="1400" dirty="0">
                <a:solidFill>
                  <a:schemeClr val="bg1"/>
                </a:solidFill>
              </a:rPr>
              <a:t>. Не достигнув успеха, немцы перенесли удар в направлении </a:t>
            </a:r>
            <a:r>
              <a:rPr lang="ru-RU" sz="1400" dirty="0">
                <a:solidFill>
                  <a:srgbClr val="FFFF00"/>
                </a:solidFill>
              </a:rPr>
              <a:t>Понырей</a:t>
            </a:r>
            <a:r>
              <a:rPr lang="ru-RU" sz="1400" dirty="0">
                <a:solidFill>
                  <a:schemeClr val="bg1"/>
                </a:solidFill>
              </a:rPr>
              <a:t>, но и здесь не смогли прорвать советскую оборону. Вермахт смог продвинуться лишь на 10—12 км, после чего уже с 10 июля потеряв до двух третей танков, </a:t>
            </a:r>
            <a:r>
              <a:rPr lang="ru-RU" sz="1400" dirty="0" smtClean="0">
                <a:solidFill>
                  <a:schemeClr val="bg1"/>
                </a:solidFill>
              </a:rPr>
              <a:t>немецкая </a:t>
            </a:r>
            <a:r>
              <a:rPr lang="ru-RU" sz="1400" dirty="0">
                <a:solidFill>
                  <a:schemeClr val="bg1"/>
                </a:solidFill>
              </a:rPr>
              <a:t>армия перешла к обороне. </a:t>
            </a:r>
          </a:p>
        </p:txBody>
      </p:sp>
    </p:spTree>
    <p:extLst>
      <p:ext uri="{BB962C8B-B14F-4D97-AF65-F5344CB8AC3E}">
        <p14:creationId xmlns:p14="http://schemas.microsoft.com/office/powerpoint/2010/main" val="3781034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5|2.2|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Глав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2_Глав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5.xml><?xml version="1.0" encoding="utf-8"?>
<a:theme xmlns:a="http://schemas.openxmlformats.org/drawingml/2006/main" name="3_Глав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674</TotalTime>
  <Words>1173</Words>
  <Application>Microsoft Office PowerPoint</Application>
  <PresentationFormat>Экран (4:3)</PresentationFormat>
  <Paragraphs>68</Paragraphs>
  <Slides>17</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17</vt:i4>
      </vt:variant>
    </vt:vector>
  </HeadingPairs>
  <TitlesOfParts>
    <vt:vector size="22" baseType="lpstr">
      <vt:lpstr>Главная</vt:lpstr>
      <vt:lpstr>Оформление по умолчанию</vt:lpstr>
      <vt:lpstr>1_Главная</vt:lpstr>
      <vt:lpstr>2_Главная</vt:lpstr>
      <vt:lpstr>3_Главная</vt:lpstr>
      <vt:lpstr>Курская битва</vt:lpstr>
      <vt:lpstr>Курская битва</vt:lpstr>
      <vt:lpstr>Планы и силы сторон </vt:lpstr>
      <vt:lpstr>Операция «Цитадель»</vt:lpstr>
      <vt:lpstr>Операция «Цитадель»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Курская битва</dc:title>
  <dc:creator>ПрАБ</dc:creator>
  <cp:lastModifiedBy>ПрАБ</cp:lastModifiedBy>
  <cp:revision>63</cp:revision>
  <dcterms:created xsi:type="dcterms:W3CDTF">2013-04-27T18:51:45Z</dcterms:created>
  <dcterms:modified xsi:type="dcterms:W3CDTF">2013-05-23T17:27:58Z</dcterms:modified>
</cp:coreProperties>
</file>