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7" r:id="rId5"/>
    <p:sldId id="263" r:id="rId6"/>
    <p:sldId id="264" r:id="rId7"/>
    <p:sldId id="267" r:id="rId8"/>
    <p:sldId id="259" r:id="rId9"/>
    <p:sldId id="260" r:id="rId10"/>
    <p:sldId id="266" r:id="rId11"/>
    <p:sldId id="261" r:id="rId12"/>
    <p:sldId id="262" r:id="rId13"/>
    <p:sldId id="269" r:id="rId14"/>
    <p:sldId id="265" r:id="rId15"/>
    <p:sldId id="268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  <a:noFill/>
        </p:spPr>
        <p:txBody>
          <a:bodyPr/>
          <a:lstStyle>
            <a:lvl1pPr>
              <a:defRPr>
                <a:solidFill>
                  <a:srgbClr val="F8EEB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6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2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5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6A9-8EBA-44F7-A23B-845B177694B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35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5364F-591B-4360-B8AE-353CEABA94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B8E12-4ED0-4869-A86A-7E0062B5A7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59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9BA0B-D1F7-4D6A-958F-2AE13DD3429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28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950C3-DC25-4600-A780-80FEE2F634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60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57777-7E63-470F-A2B9-100D40C9B3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26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3BD9D-4739-4EF5-9EE0-6B56FE9EB4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15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44A67-76F9-4E4C-A9B8-7280FB1DD91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5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11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45220-592F-4E5E-9D34-077E907B06C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2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FFB29-83E5-451F-865E-65EBBA82CB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24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0FAAF-9A81-4692-AE47-B70C42CC37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21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1ACAF-0C28-4865-8660-07DA4284630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5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74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5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55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40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93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3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74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6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34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94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87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0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2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2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7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3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7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9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8585B-7F3E-4426-A4A1-FA442AF8DF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203E-5900-42EC-934B-B7B46113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6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0781DB-F1E5-43A4-9166-CB1615A46886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2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5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920880" cy="194421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Берлинская битва</a:t>
            </a:r>
            <a:endParaRPr lang="ru-RU" sz="72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336704" cy="146456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Герои Берлинской битвы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ПРАБ\Pictures\vojna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22" b="90000" l="6333" r="95667">
                        <a14:backgroundMark x1="11333" y1="19111" x2="11333" y2="1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43204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altLang="ru-RU" sz="2400" b="1" dirty="0">
                <a:solidFill>
                  <a:srgbClr val="FFC000"/>
                </a:solidFill>
              </a:rPr>
              <a:t>Третий этап </a:t>
            </a:r>
            <a:r>
              <a:rPr lang="ru-RU" altLang="ru-RU" sz="2400" b="1" dirty="0" smtClean="0">
                <a:solidFill>
                  <a:srgbClr val="FFC000"/>
                </a:solidFill>
              </a:rPr>
              <a:t>битвы</a:t>
            </a:r>
            <a:br>
              <a:rPr lang="ru-RU" altLang="ru-RU" sz="2400" b="1" dirty="0" smtClean="0">
                <a:solidFill>
                  <a:srgbClr val="FFC000"/>
                </a:solidFill>
              </a:rPr>
            </a:br>
            <a:r>
              <a:rPr lang="ru-RU" altLang="ru-RU" sz="2000" b="1" dirty="0" smtClean="0">
                <a:solidFill>
                  <a:srgbClr val="FFFF00"/>
                </a:solidFill>
              </a:rPr>
              <a:t>(уничтожение </a:t>
            </a:r>
            <a:r>
              <a:rPr lang="ru-RU" altLang="ru-RU" sz="2000" b="1" dirty="0">
                <a:solidFill>
                  <a:srgbClr val="FFFF00"/>
                </a:solidFill>
              </a:rPr>
              <a:t>берлинской группировки)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413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ru-RU" altLang="ru-RU" sz="1900" b="1" dirty="0"/>
              <a:t>В городе наши войска встретили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900" b="1" dirty="0"/>
              <a:t>ожесточенное сопротивление, враг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900" b="1" dirty="0"/>
              <a:t>не желал сдаваться. Опираясь на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900" b="1" dirty="0"/>
              <a:t>многочисленные  сооружения,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900" b="1" dirty="0"/>
              <a:t>подземные коммуникации,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900" b="1" dirty="0"/>
              <a:t>баррикады, он не только оборонялся,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900" b="1" dirty="0"/>
              <a:t>но постоянно атаковал. Наши войска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900" b="1" dirty="0"/>
              <a:t>действовали штурмовыми группами,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900" b="1" dirty="0"/>
              <a:t>усиленными саперами, танками,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900" b="1" dirty="0"/>
              <a:t>артиллерией.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900" b="1" u="sng" dirty="0"/>
              <a:t>28 апреля</a:t>
            </a:r>
            <a:r>
              <a:rPr lang="ru-RU" altLang="ru-RU" sz="1900" b="1" dirty="0"/>
              <a:t> – армии вышли в район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900" b="1" dirty="0"/>
              <a:t>рейхстага.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900" b="1" u="sng" dirty="0"/>
              <a:t>30 апреля</a:t>
            </a:r>
            <a:r>
              <a:rPr lang="ru-RU" altLang="ru-RU" sz="1900" b="1" dirty="0"/>
              <a:t> – начался штурм рейхстага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8573"/>
            <a:ext cx="2627337" cy="33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20071" y="3807684"/>
            <a:ext cx="3626387" cy="256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6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РАБ\Pictures\Штурм Берлина\1022015-Autogen_eBook_id5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62293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80173"/>
            <a:ext cx="3392893" cy="254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ПРАБ\Pictures\Штурм Берлина\117501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61668"/>
            <a:ext cx="3312368" cy="25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РАБ\Pictures\Штурм Берлина\RGrEC6jr6IpFLRBS1fwEf90VvnDEvlu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9" y="1700808"/>
            <a:ext cx="21951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202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30 апреля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-2 мая 1945 г.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5040560" cy="50014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u="sng" dirty="0"/>
              <a:t>30 апреля 1945 г.</a:t>
            </a:r>
            <a:r>
              <a:rPr lang="ru-RU" altLang="ru-RU" sz="2000" b="1" dirty="0"/>
              <a:t> – над Рейхстагом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взвилось </a:t>
            </a:r>
            <a:r>
              <a:rPr lang="ru-RU" altLang="ru-RU" sz="2000" b="1" dirty="0">
                <a:solidFill>
                  <a:srgbClr val="FF0000"/>
                </a:solidFill>
              </a:rPr>
              <a:t>Красное знамя Победы,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водружённое разведчиками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М.А. Егоровым и М.В. </a:t>
            </a:r>
            <a:r>
              <a:rPr lang="ru-RU" altLang="ru-RU" sz="2000" b="1" dirty="0" err="1">
                <a:solidFill>
                  <a:srgbClr val="FF0000"/>
                </a:solidFill>
              </a:rPr>
              <a:t>Кантарией</a:t>
            </a:r>
            <a:r>
              <a:rPr lang="ru-RU" altLang="ru-RU" sz="20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В этот день в своем бункере покончил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самоубийством А. Гитлер.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u="sng" dirty="0"/>
              <a:t>1 мая</a:t>
            </a:r>
            <a:r>
              <a:rPr lang="ru-RU" altLang="ru-RU" sz="2000" b="1" dirty="0"/>
              <a:t> – начальник генерального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штаба сухопутных войск генерал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Кребс предложил перемирие, но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наши настаивали на безоговорочной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капитуляции.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u="sng" dirty="0"/>
              <a:t>2 мая</a:t>
            </a:r>
            <a:r>
              <a:rPr lang="ru-RU" altLang="ru-RU" sz="2000" b="1" dirty="0"/>
              <a:t> – генерал </a:t>
            </a:r>
            <a:r>
              <a:rPr lang="ru-RU" altLang="ru-RU" sz="2000" b="1" dirty="0" err="1"/>
              <a:t>Вейдлинг</a:t>
            </a:r>
            <a:r>
              <a:rPr lang="ru-RU" altLang="ru-RU" sz="2000" b="1" dirty="0"/>
              <a:t>, командующий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обороной города, объявил о капитуляции.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Так завершилась Берлинская операция</a:t>
            </a:r>
            <a:r>
              <a:rPr lang="ru-RU" altLang="ru-RU" sz="2000" dirty="0"/>
              <a:t>.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3"/>
            <a:ext cx="63904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FFC000"/>
                </a:solidFill>
              </a:rPr>
              <a:t>Третий этап битвы</a:t>
            </a:r>
            <a:br>
              <a:rPr lang="ru-RU" altLang="ru-RU" sz="2800" b="1" dirty="0">
                <a:solidFill>
                  <a:srgbClr val="FFC000"/>
                </a:solidFill>
              </a:rPr>
            </a:br>
            <a:r>
              <a:rPr lang="ru-RU" altLang="ru-RU" b="1" dirty="0">
                <a:solidFill>
                  <a:srgbClr val="FFFF00"/>
                </a:solidFill>
              </a:rPr>
              <a:t>(уничтожение берлинской группировки)</a:t>
            </a:r>
            <a:endParaRPr lang="ru-RU" dirty="0"/>
          </a:p>
        </p:txBody>
      </p:sp>
      <p:pic>
        <p:nvPicPr>
          <p:cNvPr id="5122" name="Picture 2" descr="C:\Users\ПРАБ\Pictures\Штурм Берлина\mVgQs3Aay7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3" r="6504"/>
          <a:stretch/>
        </p:blipFill>
        <p:spPr bwMode="auto">
          <a:xfrm>
            <a:off x="5436096" y="404664"/>
            <a:ext cx="358987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РАБ\Pictures\Штурм Берлина\vojna - коп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22" b="84222" l="4167" r="96000">
                        <a14:backgroundMark x1="12667" y1="20667" x2="12667" y2="2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6" t="12714" r="4273" b="12983"/>
          <a:stretch/>
        </p:blipFill>
        <p:spPr bwMode="auto">
          <a:xfrm>
            <a:off x="5654698" y="4365104"/>
            <a:ext cx="3371273" cy="20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2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834820"/>
            <a:ext cx="34563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Президиум ВС СССР учредил медаль "За взятие </a:t>
            </a:r>
            <a:r>
              <a:rPr lang="ru-RU" sz="2000" dirty="0" err="1"/>
              <a:t>Берлина",</a:t>
            </a:r>
            <a:r>
              <a:rPr lang="ru-RU" sz="2000" dirty="0" err="1" smtClean="0"/>
              <a:t>которой</a:t>
            </a:r>
            <a:r>
              <a:rPr lang="ru-RU" sz="2000" dirty="0" smtClean="0"/>
              <a:t> </a:t>
            </a:r>
            <a:r>
              <a:rPr lang="ru-RU" sz="2000" dirty="0"/>
              <a:t>награждено </a:t>
            </a:r>
            <a:r>
              <a:rPr lang="ru-RU" sz="2000" dirty="0" err="1"/>
              <a:t>ок</a:t>
            </a:r>
            <a:r>
              <a:rPr lang="ru-RU" sz="2000" dirty="0"/>
              <a:t>. 1082 воинов. 187 частям и соединениям, наиболее отличившимся при штурме вражеской столицы, присвоено почетное </a:t>
            </a:r>
            <a:r>
              <a:rPr lang="ru-RU" sz="2000" dirty="0" err="1"/>
              <a:t>наименование"Берлинские</a:t>
            </a:r>
            <a:r>
              <a:rPr lang="ru-RU" sz="2000" dirty="0"/>
              <a:t>". 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FFFF00"/>
                </a:solidFill>
              </a:rPr>
              <a:t>Более </a:t>
            </a:r>
            <a:r>
              <a:rPr lang="ru-RU" sz="2000" dirty="0">
                <a:solidFill>
                  <a:srgbClr val="FFFF00"/>
                </a:solidFill>
              </a:rPr>
              <a:t>600 участников </a:t>
            </a:r>
            <a:r>
              <a:rPr lang="ru-RU" sz="2000" dirty="0" smtClean="0">
                <a:solidFill>
                  <a:srgbClr val="FFFF00"/>
                </a:solidFill>
              </a:rPr>
              <a:t>Битвы были </a:t>
            </a:r>
            <a:r>
              <a:rPr lang="ru-RU" sz="2000" dirty="0">
                <a:solidFill>
                  <a:srgbClr val="FFFF00"/>
                </a:solidFill>
              </a:rPr>
              <a:t>удостоены звания Героя Советского Союза. 13 чел. награждены 2-й медалью "Золотая </a:t>
            </a:r>
            <a:r>
              <a:rPr lang="ru-RU" sz="2000" dirty="0" err="1">
                <a:solidFill>
                  <a:srgbClr val="FFFF00"/>
                </a:solidFill>
              </a:rPr>
              <a:t>Звезда"Героя</a:t>
            </a:r>
            <a:r>
              <a:rPr lang="ru-RU" sz="2000" dirty="0">
                <a:solidFill>
                  <a:srgbClr val="FFFF00"/>
                </a:solidFill>
              </a:rPr>
              <a:t> Советского Союза.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11663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Герои Берлинской битвы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C:\Users\ПРАБ\Pictures\МАРШАЛЫ\0_87e66_b7ceb91e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4820"/>
            <a:ext cx="3024336" cy="330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РАБ\Pictures\Ордена\04b25c0f3985de2451066836c6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52" b="96918" l="10000" r="94872">
                        <a14:backgroundMark x1="25128" y1="45205" x2="25128" y2="45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8767"/>
            <a:ext cx="3528392" cy="26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3" descr="Medal_For_the_Capture_of_Berlin[1]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84" b="99327" l="10000" r="100000">
                        <a14:backgroundMark x1="18125" y1="64310" x2="18125" y2="6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928" y="1356981"/>
            <a:ext cx="2038397" cy="3784100"/>
          </a:xfrm>
        </p:spPr>
      </p:pic>
    </p:spTree>
    <p:extLst>
      <p:ext uri="{BB962C8B-B14F-4D97-AF65-F5344CB8AC3E}">
        <p14:creationId xmlns:p14="http://schemas.microsoft.com/office/powerpoint/2010/main" val="11469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60648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Герои Берлинской битвы</a:t>
            </a:r>
          </a:p>
        </p:txBody>
      </p:sp>
      <p:pic>
        <p:nvPicPr>
          <p:cNvPr id="8194" name="Picture 2" descr="C:\Users\ПРАБ\Pictures\Штурм Берлина\5eaa1a01b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64" y="1052736"/>
            <a:ext cx="4788532" cy="34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РАБ\Pictures\Штурм Берлина\f8678ec6672864ece2e6fdd42df74eac8c6ca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12" y="1052736"/>
            <a:ext cx="3796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РАБ\Pictures\trizhdy-geroy-sssr-ivan-kozhedu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75" y="3140968"/>
            <a:ext cx="2190289" cy="291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616530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Иван </a:t>
            </a:r>
            <a:r>
              <a:rPr lang="ru-RU" sz="1600" dirty="0" err="1" smtClean="0"/>
              <a:t>Кожедуб</a:t>
            </a:r>
            <a:r>
              <a:rPr lang="ru-RU" sz="1600" dirty="0" smtClean="0"/>
              <a:t> – трижды Герой Советского Союза</a:t>
            </a:r>
            <a:endParaRPr lang="ru-RU" sz="1600" dirty="0"/>
          </a:p>
        </p:txBody>
      </p:sp>
      <p:pic>
        <p:nvPicPr>
          <p:cNvPr id="8197" name="Picture 5" descr="C:\Users\ПРАБ\Pictures\6537993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77" y="5297753"/>
            <a:ext cx="3469803" cy="13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5564" y="4536994"/>
            <a:ext cx="55580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Сержант М. А. Егоров и младший сержант М. В. </a:t>
            </a:r>
            <a:r>
              <a:rPr lang="ru-RU" sz="1600" dirty="0" err="1"/>
              <a:t>Кантария</a:t>
            </a:r>
            <a:r>
              <a:rPr lang="ru-RU" sz="1600" dirty="0"/>
              <a:t> водрузили на рейхстаге Знамя Победы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7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8280920" cy="86409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solidFill>
                  <a:srgbClr val="FFD85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помним!</a:t>
            </a:r>
            <a:endParaRPr lang="ru-RU" sz="8800" b="1" dirty="0">
              <a:ln w="11430"/>
              <a:solidFill>
                <a:srgbClr val="FFD85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9675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В ходе Берлинской операции советские войска разгромили 70 пехотных, 23 танковых и моторизованных дивизий противника, взяли в плен около 480 тысяч человек, захватили до 11 тысяч орудий и минометов, свыше 1,5 тысяч танков и штурмовых орудий, 4500 самолетов.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99695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Советские войска в этой завершающей операции понесли большие потери - </a:t>
            </a:r>
            <a:r>
              <a:rPr lang="ru-RU" dirty="0">
                <a:solidFill>
                  <a:srgbClr val="FFFF00"/>
                </a:solidFill>
              </a:rPr>
              <a:t>более 350 тысяч человек, в </a:t>
            </a:r>
            <a:r>
              <a:rPr lang="ru-RU" dirty="0"/>
              <a:t>том числе свыше </a:t>
            </a:r>
            <a:r>
              <a:rPr lang="ru-RU" dirty="0">
                <a:solidFill>
                  <a:srgbClr val="FFC000"/>
                </a:solidFill>
              </a:rPr>
              <a:t>78 тысяч </a:t>
            </a:r>
            <a:r>
              <a:rPr lang="ru-RU" dirty="0"/>
              <a:t>- безвозвратно. 1-я и 2-я армии Войска Польского потеряли около 9 тысяч солдат и </a:t>
            </a:r>
            <a:r>
              <a:rPr lang="ru-RU" dirty="0" smtClean="0"/>
              <a:t>офицеров. Советские </a:t>
            </a:r>
            <a:r>
              <a:rPr lang="ru-RU" dirty="0"/>
              <a:t>войска также потеряли 2156 танков и самоходно-артиллерийских установок, 1220 орудий и минометов, 527 самолетов.</a:t>
            </a:r>
          </a:p>
        </p:txBody>
      </p:sp>
      <p:pic>
        <p:nvPicPr>
          <p:cNvPr id="9218" name="Picture 2" descr="C:\Users\ПРАБ\Pictures\0913c2d377fd453e5b96d9a31ed54ec8 -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" r="2198"/>
          <a:stretch/>
        </p:blipFill>
        <p:spPr bwMode="auto">
          <a:xfrm>
            <a:off x="2699792" y="4653136"/>
            <a:ext cx="3960440" cy="198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4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784976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solidFill>
                  <a:srgbClr val="FFD85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помним!</a:t>
            </a:r>
            <a:endParaRPr lang="ru-RU" sz="8800" b="1" dirty="0">
              <a:ln w="11430"/>
              <a:solidFill>
                <a:srgbClr val="FFD85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ПРАБ\Pictures\Штурм Берлина\a2b553a4b09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0000" l="10000" r="92500">
                        <a14:backgroundMark x1="17813" y1="23125" x2="17813" y2="2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4022696" cy="321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76470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Источники: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94421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БЕРЛИНСКАЯ ОПЕРАЦИЯ </a:t>
            </a:r>
            <a:r>
              <a:rPr lang="ru-RU" sz="2800" b="1" dirty="0" smtClean="0">
                <a:solidFill>
                  <a:srgbClr val="FFC000"/>
                </a:solidFill>
              </a:rPr>
              <a:t/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— </a:t>
            </a:r>
            <a:r>
              <a:rPr lang="ru-RU" sz="2400" dirty="0">
                <a:solidFill>
                  <a:srgbClr val="FFC000"/>
                </a:solidFill>
              </a:rPr>
              <a:t>наступательная операция Красной Армии на завершающем этапе Великой Отечественной войны 1941—1945 гг.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208912" cy="4209331"/>
          </a:xfrm>
        </p:spPr>
        <p:txBody>
          <a:bodyPr>
            <a:normAutofit lnSpcReduction="10000"/>
          </a:bodyPr>
          <a:lstStyle/>
          <a:p>
            <a:r>
              <a:rPr lang="ru-RU" altLang="ru-RU" sz="2400" dirty="0">
                <a:solidFill>
                  <a:srgbClr val="FFC000"/>
                </a:solidFill>
              </a:rPr>
              <a:t>. Операция продолжалась 23 дня </a:t>
            </a:r>
            <a:r>
              <a:rPr lang="ru-RU" altLang="ru-RU" sz="2400">
                <a:solidFill>
                  <a:srgbClr val="FFC000"/>
                </a:solidFill>
              </a:rPr>
              <a:t>— </a:t>
            </a:r>
            <a:endParaRPr lang="ru-RU" altLang="ru-RU" sz="2400" smtClean="0">
              <a:solidFill>
                <a:srgbClr val="FFC000"/>
              </a:solidFill>
            </a:endParaRPr>
          </a:p>
          <a:p>
            <a:r>
              <a:rPr lang="ru-RU" altLang="ru-RU" sz="2400" smtClean="0">
                <a:solidFill>
                  <a:srgbClr val="FFC000"/>
                </a:solidFill>
              </a:rPr>
              <a:t>с </a:t>
            </a:r>
            <a:r>
              <a:rPr lang="ru-RU" altLang="ru-RU" sz="2400" dirty="0">
                <a:solidFill>
                  <a:srgbClr val="FFC000"/>
                </a:solidFill>
              </a:rPr>
              <a:t>16 апреля по 8 мая 1945 </a:t>
            </a:r>
            <a:r>
              <a:rPr lang="ru-RU" altLang="ru-RU" sz="2400" dirty="0" smtClean="0">
                <a:solidFill>
                  <a:srgbClr val="FFC000"/>
                </a:solidFill>
              </a:rPr>
              <a:t>года, состояла </a:t>
            </a:r>
            <a:r>
              <a:rPr lang="ru-RU" altLang="ru-RU" sz="2400" dirty="0">
                <a:solidFill>
                  <a:srgbClr val="FFC000"/>
                </a:solidFill>
              </a:rPr>
              <a:t>из 3 </a:t>
            </a:r>
            <a:r>
              <a:rPr lang="ru-RU" altLang="ru-RU" sz="2400" dirty="0" smtClean="0">
                <a:solidFill>
                  <a:srgbClr val="FFC000"/>
                </a:solidFill>
              </a:rPr>
              <a:t>этапов</a:t>
            </a:r>
            <a:endParaRPr lang="ru-RU" altLang="ru-RU" sz="2400" dirty="0">
              <a:solidFill>
                <a:srgbClr val="FFC000"/>
              </a:solidFill>
            </a:endParaRPr>
          </a:p>
          <a:p>
            <a:r>
              <a:rPr lang="ru-RU" altLang="ru-RU" sz="2400" dirty="0" smtClean="0">
                <a:solidFill>
                  <a:srgbClr val="FFFF00"/>
                </a:solidFill>
              </a:rPr>
              <a:t>. </a:t>
            </a:r>
            <a:r>
              <a:rPr lang="ru-RU" altLang="ru-RU" sz="2400" dirty="0">
                <a:solidFill>
                  <a:schemeClr val="bg1"/>
                </a:solidFill>
              </a:rPr>
              <a:t>Первый этап </a:t>
            </a:r>
            <a:r>
              <a:rPr lang="ru-RU" altLang="ru-RU" sz="2400" dirty="0">
                <a:solidFill>
                  <a:srgbClr val="FFFF00"/>
                </a:solidFill>
              </a:rPr>
              <a:t>-  наступление войск 1-го и </a:t>
            </a:r>
            <a:r>
              <a:rPr lang="ru-RU" altLang="ru-RU" sz="2400" dirty="0" smtClean="0">
                <a:solidFill>
                  <a:srgbClr val="FFFF00"/>
                </a:solidFill>
              </a:rPr>
              <a:t>2-го</a:t>
            </a:r>
          </a:p>
          <a:p>
            <a:r>
              <a:rPr lang="ru-RU" altLang="ru-RU" sz="2400" dirty="0" smtClean="0">
                <a:solidFill>
                  <a:srgbClr val="FFFF00"/>
                </a:solidFill>
              </a:rPr>
              <a:t>Белорусских   и    1-го Украинского   фронтов</a:t>
            </a:r>
            <a:r>
              <a:rPr lang="ru-RU" altLang="ru-RU" sz="2400" dirty="0">
                <a:solidFill>
                  <a:srgbClr val="FFFF00"/>
                </a:solidFill>
              </a:rPr>
              <a:t>.</a:t>
            </a:r>
          </a:p>
          <a:p>
            <a:endParaRPr lang="ru-RU" altLang="ru-RU" sz="2400" dirty="0">
              <a:solidFill>
                <a:srgbClr val="FFFF00"/>
              </a:solidFill>
            </a:endParaRPr>
          </a:p>
          <a:p>
            <a:r>
              <a:rPr lang="ru-RU" altLang="ru-RU" sz="2400" dirty="0">
                <a:solidFill>
                  <a:schemeClr val="bg1"/>
                </a:solidFill>
              </a:rPr>
              <a:t>Второй этап </a:t>
            </a:r>
            <a:r>
              <a:rPr lang="ru-RU" altLang="ru-RU" sz="2400" dirty="0">
                <a:solidFill>
                  <a:srgbClr val="FFFF00"/>
                </a:solidFill>
              </a:rPr>
              <a:t>-  окружение и </a:t>
            </a:r>
            <a:r>
              <a:rPr lang="ru-RU" altLang="ru-RU" sz="2400" dirty="0" smtClean="0">
                <a:solidFill>
                  <a:srgbClr val="FFFF00"/>
                </a:solidFill>
              </a:rPr>
              <a:t>расчленение</a:t>
            </a:r>
          </a:p>
          <a:p>
            <a:r>
              <a:rPr lang="ru-RU" altLang="ru-RU" sz="2400" dirty="0" smtClean="0">
                <a:solidFill>
                  <a:srgbClr val="FFFF00"/>
                </a:solidFill>
              </a:rPr>
              <a:t> </a:t>
            </a:r>
            <a:r>
              <a:rPr lang="ru-RU" altLang="ru-RU" sz="2400" dirty="0">
                <a:solidFill>
                  <a:srgbClr val="FFFF00"/>
                </a:solidFill>
              </a:rPr>
              <a:t>войск противника.</a:t>
            </a:r>
          </a:p>
          <a:p>
            <a:endParaRPr lang="ru-RU" altLang="ru-RU" sz="2400" dirty="0">
              <a:solidFill>
                <a:srgbClr val="FFFF00"/>
              </a:solidFill>
            </a:endParaRPr>
          </a:p>
          <a:p>
            <a:r>
              <a:rPr lang="ru-RU" altLang="ru-RU" sz="2400" dirty="0">
                <a:solidFill>
                  <a:schemeClr val="bg1"/>
                </a:solidFill>
              </a:rPr>
              <a:t>Третий этап </a:t>
            </a:r>
            <a:r>
              <a:rPr lang="ru-RU" altLang="ru-RU" sz="2400" dirty="0">
                <a:solidFill>
                  <a:srgbClr val="FFFF00"/>
                </a:solidFill>
              </a:rPr>
              <a:t>– уничтожение берлинской</a:t>
            </a:r>
          </a:p>
          <a:p>
            <a:r>
              <a:rPr lang="ru-RU" altLang="ru-RU" sz="2400" dirty="0">
                <a:solidFill>
                  <a:srgbClr val="FFFF00"/>
                </a:solidFill>
              </a:rPr>
              <a:t>группировки и взятие Берлина.</a:t>
            </a:r>
          </a:p>
          <a:p>
            <a:endParaRPr lang="ru-RU" altLang="ru-RU" sz="2400" dirty="0"/>
          </a:p>
          <a:p>
            <a:endParaRPr lang="ru-RU" altLang="ru-RU" sz="2400" dirty="0"/>
          </a:p>
          <a:p>
            <a:endParaRPr lang="ru-RU" alt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72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89dc54322c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0737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endParaRPr lang="ru-RU" altLang="ru-RU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dirty="0"/>
              <a:t>Участие в операции приняли три</a:t>
            </a:r>
          </a:p>
          <a:p>
            <a:pPr>
              <a:buFontTx/>
              <a:buNone/>
            </a:pPr>
            <a:r>
              <a:rPr lang="ru-RU" altLang="ru-RU" sz="2000" b="1" dirty="0"/>
              <a:t>Фронта: 1-ый Белорусский (Г.К. Жуков),</a:t>
            </a:r>
          </a:p>
          <a:p>
            <a:pPr>
              <a:buFontTx/>
              <a:buNone/>
            </a:pPr>
            <a:r>
              <a:rPr lang="ru-RU" altLang="ru-RU" sz="2000" b="1" dirty="0"/>
              <a:t>2-ой Белорусский (К.К. Рокоссовский)</a:t>
            </a:r>
          </a:p>
          <a:p>
            <a:pPr>
              <a:buFontTx/>
              <a:buNone/>
            </a:pPr>
            <a:r>
              <a:rPr lang="ru-RU" altLang="ru-RU" sz="2000" b="1" dirty="0"/>
              <a:t>И 1-ый Украинский (И.С. Конев) </a:t>
            </a:r>
          </a:p>
          <a:p>
            <a:pPr>
              <a:buFontTx/>
              <a:buNone/>
            </a:pPr>
            <a:endParaRPr lang="ru-RU" altLang="ru-RU" sz="20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836613"/>
            <a:ext cx="3024188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6" descr="1235636589a3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08" y="2781298"/>
            <a:ext cx="1831106" cy="252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" descr="0942_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1298"/>
            <a:ext cx="1656258" cy="252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45-g-marwal_sovetskogo_soyza_trigdi_geroi_sovetskogo_soyza_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2" y="2781300"/>
            <a:ext cx="1745968" cy="252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3168650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309876"/>
            <a:ext cx="1657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Г.К.Жуков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051208" y="5309876"/>
            <a:ext cx="194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К.К.Рокоссовский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5309878"/>
            <a:ext cx="1655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И.С.Конев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264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89dc54322c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0737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3200" b="1" dirty="0" smtClean="0">
                <a:solidFill>
                  <a:srgbClr val="A50021"/>
                </a:solidFill>
              </a:rPr>
              <a:t>       Планы сторон</a:t>
            </a:r>
            <a:endParaRPr lang="ru-RU" altLang="ru-RU" sz="3200" b="1" dirty="0">
              <a:solidFill>
                <a:srgbClr val="A5002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4831267" cy="50006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dirty="0"/>
              <a:t>                           СССР</a:t>
            </a:r>
          </a:p>
          <a:p>
            <a:pPr>
              <a:buFontTx/>
              <a:buNone/>
            </a:pPr>
            <a:r>
              <a:rPr lang="ru-RU" altLang="ru-RU" sz="2000" b="1" dirty="0"/>
              <a:t>Силами 1-го Белорусского и</a:t>
            </a:r>
          </a:p>
          <a:p>
            <a:pPr>
              <a:buFontTx/>
              <a:buNone/>
            </a:pPr>
            <a:r>
              <a:rPr lang="ru-RU" altLang="ru-RU" sz="2000" b="1" dirty="0"/>
              <a:t>1-го Украинского фронтов</a:t>
            </a:r>
          </a:p>
          <a:p>
            <a:pPr>
              <a:buFontTx/>
              <a:buNone/>
            </a:pPr>
            <a:r>
              <a:rPr lang="ru-RU" altLang="ru-RU" sz="2000" b="1" dirty="0"/>
              <a:t>сокрушить оборону противника</a:t>
            </a:r>
          </a:p>
          <a:p>
            <a:pPr>
              <a:buFontTx/>
              <a:buNone/>
            </a:pPr>
            <a:r>
              <a:rPr lang="ru-RU" altLang="ru-RU" sz="2000" b="1" dirty="0"/>
              <a:t>и окружить берлинскую группировку,</a:t>
            </a:r>
          </a:p>
          <a:p>
            <a:pPr>
              <a:buFontTx/>
              <a:buNone/>
            </a:pPr>
            <a:r>
              <a:rPr lang="ru-RU" altLang="ru-RU" sz="2000" b="1" dirty="0"/>
              <a:t>расчленить её и уничтожить </a:t>
            </a:r>
          </a:p>
          <a:p>
            <a:pPr>
              <a:buFontTx/>
              <a:buNone/>
            </a:pPr>
            <a:r>
              <a:rPr lang="ru-RU" altLang="ru-RU" sz="2000" b="1" dirty="0"/>
              <a:t>по частям. </a:t>
            </a:r>
          </a:p>
          <a:p>
            <a:pPr>
              <a:buFontTx/>
              <a:buNone/>
            </a:pPr>
            <a:r>
              <a:rPr lang="ru-RU" altLang="ru-RU" sz="2000" b="1" dirty="0"/>
              <a:t>После овладения Берлином</a:t>
            </a:r>
          </a:p>
          <a:p>
            <a:pPr>
              <a:buFontTx/>
              <a:buNone/>
            </a:pPr>
            <a:r>
              <a:rPr lang="ru-RU" altLang="ru-RU" sz="2000" b="1" dirty="0"/>
              <a:t>выйти на р. Эльба и соединиться </a:t>
            </a:r>
          </a:p>
          <a:p>
            <a:pPr>
              <a:buFontTx/>
              <a:buNone/>
            </a:pPr>
            <a:r>
              <a:rPr lang="ru-RU" altLang="ru-RU" sz="2000" b="1" dirty="0"/>
              <a:t>там с союзниками и завершить</a:t>
            </a:r>
          </a:p>
          <a:p>
            <a:pPr>
              <a:buFontTx/>
              <a:buNone/>
            </a:pPr>
            <a:r>
              <a:rPr lang="ru-RU" altLang="ru-RU" sz="2000" b="1" dirty="0"/>
              <a:t>разгром Германии</a:t>
            </a:r>
            <a:r>
              <a:rPr lang="ru-RU" altLang="ru-RU" sz="2000" b="1" dirty="0" smtClean="0"/>
              <a:t>.</a:t>
            </a:r>
          </a:p>
          <a:p>
            <a:pPr>
              <a:buFontTx/>
              <a:buNone/>
            </a:pPr>
            <a:r>
              <a:rPr lang="ru-RU" altLang="ru-RU" sz="1600" b="1" dirty="0" smtClean="0"/>
              <a:t>                        </a:t>
            </a:r>
            <a:endParaRPr lang="ru-RU" altLang="ru-RU" sz="1600" b="1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28797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67" y="620688"/>
            <a:ext cx="2952750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3356992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/>
              <a:t>Германия. Объявление </a:t>
            </a:r>
            <a:r>
              <a:rPr lang="ru-RU" altLang="ru-RU" sz="1600" b="1" dirty="0"/>
              <a:t>тотальной войны</a:t>
            </a:r>
          </a:p>
          <a:p>
            <a:pPr>
              <a:buFontTx/>
              <a:buNone/>
            </a:pPr>
            <a:endParaRPr lang="ru-RU" altLang="ru-RU" sz="1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9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89dc54322c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07375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ru-RU" altLang="ru-RU" sz="3200" b="1">
                <a:solidFill>
                  <a:srgbClr val="A50021"/>
                </a:solidFill>
              </a:rPr>
              <a:t>Укрепление Берлина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     Берлин на большую глубину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прикрывался многочисленными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оборонительными сооружениями,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возведенные по западному берегу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рек Одер и </a:t>
            </a:r>
            <a:r>
              <a:rPr lang="ru-RU" altLang="ru-RU" sz="1600" b="1" dirty="0" err="1"/>
              <a:t>Нейсе</a:t>
            </a:r>
            <a:r>
              <a:rPr lang="ru-RU" altLang="ru-RU" sz="1600" b="1" dirty="0"/>
              <a:t>. Вокруг Берлина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немцы построили 3 оборонительных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кольца – внешний, внутренний и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городской, а в самом городе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(площадь 88 тыс. гектара)  создали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9 секторов обороны: 8 по окружности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и 1 в центре. В городе насчитывалось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более 400 железобетонных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долговременных сооружений.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Самые крупные из них – врытые в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землю 6-ти этажные бункеры – вмещали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до 1 тыс. человек. Для скрытого маневра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600" b="1" dirty="0"/>
              <a:t>войск использовалось метро.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3884612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81075"/>
            <a:ext cx="3816350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64896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Берлинская операция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5" y="908720"/>
            <a:ext cx="7260192" cy="5760640"/>
          </a:xfrm>
        </p:spPr>
      </p:pic>
    </p:spTree>
    <p:extLst>
      <p:ext uri="{BB962C8B-B14F-4D97-AF65-F5344CB8AC3E}">
        <p14:creationId xmlns:p14="http://schemas.microsoft.com/office/powerpoint/2010/main" val="19240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Соотношение сил в Берлинской </a:t>
            </a:r>
            <a:r>
              <a:rPr lang="ru-RU" sz="2400" dirty="0" err="1" smtClean="0"/>
              <a:t>ьбитве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871609"/>
              </p:ext>
            </p:extLst>
          </p:nvPr>
        </p:nvGraphicFramePr>
        <p:xfrm>
          <a:off x="539552" y="836712"/>
          <a:ext cx="7704856" cy="1219880"/>
        </p:xfrm>
        <a:graphic>
          <a:graphicData uri="http://schemas.openxmlformats.org/drawingml/2006/table">
            <a:tbl>
              <a:tblPr firstRow="1" firstCol="1" bandRow="1"/>
              <a:tblGrid>
                <a:gridCol w="1521774"/>
                <a:gridCol w="3045399"/>
                <a:gridCol w="3137683"/>
              </a:tblGrid>
              <a:tr h="304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Личн.состав,тыс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чел.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</a:tr>
              <a:tr h="304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Орудия и минометы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41600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10400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</a:tr>
              <a:tr h="304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Танки и САУ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6250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</a:tr>
              <a:tr h="304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Самолеты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60" y="21328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666529"/>
            <a:ext cx="4899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67743" y="2204864"/>
            <a:ext cx="4880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C000"/>
                </a:solidFill>
              </a:rPr>
              <a:t>Первый этап битвы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666529"/>
            <a:ext cx="6462464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u="sng" dirty="0"/>
              <a:t>16 апреля 5ч. утра</a:t>
            </a:r>
            <a:r>
              <a:rPr lang="ru-RU" altLang="ru-RU" sz="1600" b="1" dirty="0"/>
              <a:t> – войска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dirty="0"/>
              <a:t>1-го Белорусского фронта начали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dirty="0"/>
              <a:t>наступление. Использовали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dirty="0"/>
              <a:t> 143 зенитных прожектора.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u="sng" dirty="0"/>
              <a:t>К 18 апреля</a:t>
            </a:r>
            <a:r>
              <a:rPr lang="ru-RU" altLang="ru-RU" sz="1600" b="1" dirty="0"/>
              <a:t> заняли </a:t>
            </a:r>
            <a:r>
              <a:rPr lang="ru-RU" altLang="ru-RU" sz="1600" b="1" dirty="0" err="1"/>
              <a:t>зеловские</a:t>
            </a:r>
            <a:endParaRPr lang="ru-RU" altLang="ru-RU" sz="16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dirty="0"/>
              <a:t>высоты.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u="sng" dirty="0"/>
              <a:t>16 апреля 6ч. утра – </a:t>
            </a:r>
            <a:r>
              <a:rPr lang="ru-RU" altLang="ru-RU" sz="1600" b="1" dirty="0"/>
              <a:t>войска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dirty="0"/>
              <a:t>1-го Украинского фронта начали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dirty="0"/>
              <a:t>наступление в район р. </a:t>
            </a:r>
            <a:r>
              <a:rPr lang="ru-RU" altLang="ru-RU" sz="1600" b="1" dirty="0" err="1"/>
              <a:t>Шпрея</a:t>
            </a:r>
            <a:r>
              <a:rPr lang="ru-RU" altLang="ru-RU" sz="16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dirty="0"/>
              <a:t>Использовали дымовую завесу.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u="sng" dirty="0"/>
              <a:t>К 17 апреля</a:t>
            </a:r>
            <a:r>
              <a:rPr lang="ru-RU" altLang="ru-RU" sz="1600" b="1" dirty="0"/>
              <a:t> форсировали реку 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dirty="0"/>
              <a:t>вышли к Берлину.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u="sng" dirty="0"/>
              <a:t>18 апреля</a:t>
            </a:r>
            <a:r>
              <a:rPr lang="ru-RU" altLang="ru-RU" sz="1600" b="1" dirty="0"/>
              <a:t> – перешел в наступление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dirty="0"/>
              <a:t>2-ой Белорусский фронт. 19 апреля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dirty="0"/>
              <a:t>форсировали Ост-Одер и заняли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dirty="0"/>
              <a:t>исходные позиции для форсирования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dirty="0"/>
              <a:t>Вест-Одер.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71" r="2288" b="10447"/>
          <a:stretch/>
        </p:blipFill>
        <p:spPr bwMode="auto">
          <a:xfrm>
            <a:off x="4669992" y="2666529"/>
            <a:ext cx="3870972" cy="209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ПРАБ\Pictures\Штурм Берлина\sd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49286"/>
            <a:ext cx="2736304" cy="186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karta.bmp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4" r="192"/>
          <a:stretch/>
        </p:blipFill>
        <p:spPr bwMode="auto">
          <a:xfrm>
            <a:off x="5502794" y="2851194"/>
            <a:ext cx="2816623" cy="335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ПРАБ\Pictures\Штурм Берлина\fv-1024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6551"/>
            <a:ext cx="4675178" cy="292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6954"/>
            <a:ext cx="3960440" cy="299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98" y="182038"/>
            <a:ext cx="2664296" cy="241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264696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FFC000"/>
                </a:solidFill>
              </a:rPr>
              <a:t>Второй этап </a:t>
            </a:r>
            <a:r>
              <a:rPr lang="ru-RU" altLang="ru-RU" sz="2400" b="1" dirty="0" smtClean="0">
                <a:solidFill>
                  <a:srgbClr val="FFC000"/>
                </a:solidFill>
              </a:rPr>
              <a:t>битвы</a:t>
            </a:r>
            <a:r>
              <a:rPr lang="ru-RU" altLang="ru-RU" sz="2400" b="1" dirty="0">
                <a:solidFill>
                  <a:srgbClr val="A50021"/>
                </a:solidFill>
              </a:rPr>
              <a:t> </a:t>
            </a:r>
            <a:endParaRPr lang="ru-RU" altLang="ru-RU" sz="2400" b="1" dirty="0" smtClean="0">
              <a:solidFill>
                <a:srgbClr val="A50021"/>
              </a:solidFill>
            </a:endParaRPr>
          </a:p>
          <a:p>
            <a:r>
              <a:rPr lang="ru-RU" altLang="ru-RU" sz="2000" b="1" dirty="0" smtClean="0">
                <a:solidFill>
                  <a:srgbClr val="FFFF00"/>
                </a:solidFill>
              </a:rPr>
              <a:t>(</a:t>
            </a:r>
            <a:r>
              <a:rPr lang="ru-RU" altLang="ru-RU" sz="2000" b="1" dirty="0">
                <a:solidFill>
                  <a:srgbClr val="FFFF00"/>
                </a:solidFill>
              </a:rPr>
              <a:t>окружение и расчленение войск противника</a:t>
            </a:r>
            <a:r>
              <a:rPr lang="ru-RU" altLang="ru-RU" sz="2000" b="1" dirty="0" smtClean="0">
                <a:solidFill>
                  <a:srgbClr val="FFFF00"/>
                </a:solidFill>
              </a:rPr>
              <a:t>)</a:t>
            </a:r>
          </a:p>
          <a:p>
            <a:pPr>
              <a:buFontTx/>
              <a:buNone/>
            </a:pPr>
            <a:r>
              <a:rPr lang="ru-RU" altLang="ru-RU" sz="1800" b="1" u="sng" dirty="0"/>
              <a:t>19 апреля по 24 апреля</a:t>
            </a:r>
            <a:r>
              <a:rPr lang="ru-RU" altLang="ru-RU" sz="1800" b="1" dirty="0"/>
              <a:t> – </a:t>
            </a:r>
          </a:p>
          <a:p>
            <a:pPr>
              <a:buFontTx/>
              <a:buNone/>
            </a:pPr>
            <a:r>
              <a:rPr lang="ru-RU" altLang="ru-RU" sz="1800" b="1" dirty="0"/>
              <a:t>в результате наступления</a:t>
            </a:r>
          </a:p>
          <a:p>
            <a:pPr>
              <a:buFontTx/>
              <a:buNone/>
            </a:pPr>
            <a:r>
              <a:rPr lang="ru-RU" altLang="ru-RU" sz="1800" b="1" dirty="0"/>
              <a:t>1-го Украинского и</a:t>
            </a:r>
          </a:p>
          <a:p>
            <a:pPr>
              <a:buFontTx/>
              <a:buNone/>
            </a:pPr>
            <a:r>
              <a:rPr lang="ru-RU" altLang="ru-RU" sz="1800" b="1" dirty="0"/>
              <a:t>1-го Белорусского фронтов</a:t>
            </a:r>
          </a:p>
          <a:p>
            <a:pPr>
              <a:buFontTx/>
              <a:buNone/>
            </a:pPr>
            <a:r>
              <a:rPr lang="ru-RU" altLang="ru-RU" sz="1800" b="1" dirty="0" err="1"/>
              <a:t>франкфуртско-губенская</a:t>
            </a:r>
            <a:r>
              <a:rPr lang="ru-RU" altLang="ru-RU" sz="1800" b="1" dirty="0"/>
              <a:t> </a:t>
            </a:r>
          </a:p>
          <a:p>
            <a:pPr>
              <a:buFontTx/>
              <a:buNone/>
            </a:pPr>
            <a:r>
              <a:rPr lang="ru-RU" altLang="ru-RU" sz="1800" b="1" dirty="0"/>
              <a:t>группировка противника была</a:t>
            </a:r>
          </a:p>
          <a:p>
            <a:pPr>
              <a:buFontTx/>
              <a:buNone/>
            </a:pPr>
            <a:r>
              <a:rPr lang="ru-RU" altLang="ru-RU" sz="1800" b="1" dirty="0"/>
              <a:t>полностью изолирована от</a:t>
            </a:r>
          </a:p>
          <a:p>
            <a:pPr>
              <a:buFontTx/>
              <a:buNone/>
            </a:pPr>
            <a:r>
              <a:rPr lang="ru-RU" altLang="ru-RU" sz="1800" b="1" dirty="0"/>
              <a:t>Берлинского гарнизона</a:t>
            </a:r>
            <a:r>
              <a:rPr lang="ru-RU" altLang="ru-RU" sz="1600" b="1" dirty="0"/>
              <a:t>.</a:t>
            </a:r>
          </a:p>
          <a:p>
            <a:pPr>
              <a:buFontTx/>
              <a:buNone/>
            </a:pPr>
            <a:endParaRPr lang="ru-RU" altLang="ru-RU" sz="2000" b="1" dirty="0"/>
          </a:p>
          <a:p>
            <a:pPr>
              <a:buFontTx/>
              <a:buNone/>
            </a:pPr>
            <a:r>
              <a:rPr lang="ru-RU" altLang="ru-RU" sz="1800" b="1" u="sng" dirty="0"/>
              <a:t>25 апреля</a:t>
            </a:r>
            <a:r>
              <a:rPr lang="ru-RU" altLang="ru-RU" sz="1800" b="1" dirty="0"/>
              <a:t> – передовые </a:t>
            </a:r>
          </a:p>
          <a:p>
            <a:pPr>
              <a:buFontTx/>
              <a:buNone/>
            </a:pPr>
            <a:r>
              <a:rPr lang="ru-RU" altLang="ru-RU" sz="1800" b="1" dirty="0"/>
              <a:t>подразделения 1-го Украинского </a:t>
            </a:r>
          </a:p>
          <a:p>
            <a:pPr>
              <a:buFontTx/>
              <a:buNone/>
            </a:pPr>
            <a:r>
              <a:rPr lang="ru-RU" altLang="ru-RU" sz="1800" b="1" dirty="0"/>
              <a:t>фронта встретились на берегу </a:t>
            </a:r>
          </a:p>
          <a:p>
            <a:pPr>
              <a:buFontTx/>
              <a:buNone/>
            </a:pPr>
            <a:r>
              <a:rPr lang="ru-RU" altLang="ru-RU" sz="1800" b="1" dirty="0"/>
              <a:t>Эльбы в районе </a:t>
            </a:r>
            <a:r>
              <a:rPr lang="ru-RU" altLang="ru-RU" sz="1800" b="1" dirty="0" err="1"/>
              <a:t>Торгау</a:t>
            </a:r>
            <a:r>
              <a:rPr lang="ru-RU" altLang="ru-RU" sz="1800" b="1" dirty="0"/>
              <a:t> с</a:t>
            </a:r>
          </a:p>
          <a:p>
            <a:pPr>
              <a:buFontTx/>
              <a:buNone/>
            </a:pPr>
            <a:r>
              <a:rPr lang="ru-RU" altLang="ru-RU" sz="1800" b="1" dirty="0"/>
              <a:t>разведгруппами 5-го корпуса</a:t>
            </a:r>
          </a:p>
          <a:p>
            <a:pPr>
              <a:buFontTx/>
              <a:buNone/>
            </a:pPr>
            <a:r>
              <a:rPr lang="ru-RU" altLang="ru-RU" sz="1800" b="1" dirty="0"/>
              <a:t>1-ой американской армии</a:t>
            </a:r>
          </a:p>
          <a:p>
            <a:pPr>
              <a:buFontTx/>
              <a:buNone/>
            </a:pPr>
            <a:r>
              <a:rPr lang="ru-RU" altLang="ru-RU" sz="1800" b="1" dirty="0"/>
              <a:t>генерала </a:t>
            </a:r>
            <a:r>
              <a:rPr lang="ru-RU" altLang="ru-RU" sz="1800" b="1" dirty="0" err="1"/>
              <a:t>О.Брэдли</a:t>
            </a:r>
            <a:endParaRPr lang="ru-RU" altLang="ru-RU" sz="1800" b="1" dirty="0"/>
          </a:p>
          <a:p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429000"/>
            <a:ext cx="4392613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74" y="1231751"/>
            <a:ext cx="273526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 r="24610"/>
          <a:stretch/>
        </p:blipFill>
        <p:spPr bwMode="auto">
          <a:xfrm>
            <a:off x="6804248" y="1231751"/>
            <a:ext cx="1935731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ck">
  <a:themeElements>
    <a:clrScheme name="Другая 1">
      <a:dk1>
        <a:srgbClr val="F2F2F2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brick</Template>
  <TotalTime>300</TotalTime>
  <Words>704</Words>
  <Application>Microsoft Office PowerPoint</Application>
  <PresentationFormat>Экран (4:3)</PresentationFormat>
  <Paragraphs>147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brick</vt:lpstr>
      <vt:lpstr>Оформление по умолчанию</vt:lpstr>
      <vt:lpstr>Тема Office</vt:lpstr>
      <vt:lpstr>Берлинская битва</vt:lpstr>
      <vt:lpstr>БЕРЛИНСКАЯ ОПЕРАЦИЯ  — наступательная операция Красной Армии на завершающем этапе Великой Отечественной войны 1941—1945 гг.</vt:lpstr>
      <vt:lpstr>Презентация PowerPoint</vt:lpstr>
      <vt:lpstr>       Планы сторон</vt:lpstr>
      <vt:lpstr>Укрепление Берлина</vt:lpstr>
      <vt:lpstr>Берлинская операция</vt:lpstr>
      <vt:lpstr>Соотношение сил в Берлинской ьбитве</vt:lpstr>
      <vt:lpstr>Презентация PowerPoint</vt:lpstr>
      <vt:lpstr>Презентация PowerPoint</vt:lpstr>
      <vt:lpstr>Третий этап битвы (уничтожение берлинской группировки)</vt:lpstr>
      <vt:lpstr>Презентация PowerPoint</vt:lpstr>
      <vt:lpstr>Презентация PowerPoint</vt:lpstr>
      <vt:lpstr>Презентация PowerPoint</vt:lpstr>
      <vt:lpstr>Презентация PowerPoint</vt:lpstr>
      <vt:lpstr>Мы помним!</vt:lpstr>
      <vt:lpstr>Мы помним!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Берлинская битва</dc:title>
  <dc:creator>ПРАБ</dc:creator>
  <cp:lastModifiedBy>ПрАБ</cp:lastModifiedBy>
  <cp:revision>26</cp:revision>
  <dcterms:created xsi:type="dcterms:W3CDTF">2015-05-05T20:56:53Z</dcterms:created>
  <dcterms:modified xsi:type="dcterms:W3CDTF">2015-05-07T10:10:28Z</dcterms:modified>
</cp:coreProperties>
</file>