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  <p:sldMasterId id="2147483688" r:id="rId4"/>
  </p:sldMasterIdLst>
  <p:notesMasterIdLst>
    <p:notesMasterId r:id="rId18"/>
  </p:notesMasterIdLst>
  <p:sldIdLst>
    <p:sldId id="256" r:id="rId5"/>
    <p:sldId id="257" r:id="rId6"/>
    <p:sldId id="292" r:id="rId7"/>
    <p:sldId id="293" r:id="rId8"/>
    <p:sldId id="286" r:id="rId9"/>
    <p:sldId id="285" r:id="rId10"/>
    <p:sldId id="283" r:id="rId11"/>
    <p:sldId id="294" r:id="rId12"/>
    <p:sldId id="287" r:id="rId13"/>
    <p:sldId id="295" r:id="rId14"/>
    <p:sldId id="296" r:id="rId15"/>
    <p:sldId id="270" r:id="rId16"/>
    <p:sldId id="268" r:id="rId17"/>
  </p:sldIdLst>
  <p:sldSz cx="12168188" cy="6858000"/>
  <p:notesSz cx="121681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2148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892925" y="0"/>
            <a:ext cx="52720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E60D5-F6EB-4B18-9F50-5AD526B83C2A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03650" y="514350"/>
            <a:ext cx="45624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7613" y="3257550"/>
            <a:ext cx="9734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7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892925" y="6513513"/>
            <a:ext cx="52720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AE92-974F-4459-A6AC-162297BC7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7ae82f552_1_246:notes"/>
          <p:cNvSpPr txBox="1">
            <a:spLocks noGrp="1"/>
          </p:cNvSpPr>
          <p:nvPr>
            <p:ph type="body" idx="1"/>
          </p:nvPr>
        </p:nvSpPr>
        <p:spPr>
          <a:xfrm>
            <a:off x="1622425" y="3257550"/>
            <a:ext cx="8923338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77ae82f552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14350"/>
            <a:ext cx="4564062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1100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01432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1100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801432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 раздела">
  <p:cSld name="Титул раздел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7680" y="1600200"/>
            <a:ext cx="1095228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07680" y="274320"/>
            <a:ext cx="109522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7680" y="1600200"/>
            <a:ext cx="1095228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1100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01432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1100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801432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274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7680" y="1600200"/>
            <a:ext cx="1095228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988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345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34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60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7680" y="274320"/>
            <a:ext cx="109522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960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123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049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902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77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84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100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1432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768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100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1432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370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537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7680" y="1600200"/>
            <a:ext cx="1095228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65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081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303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7680" y="274320"/>
            <a:ext cx="109522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751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637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584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76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14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160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100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14320" y="160020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768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100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14320" y="3964320"/>
            <a:ext cx="3526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4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07680" y="274320"/>
            <a:ext cx="109522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19720" y="396432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19720" y="1600200"/>
            <a:ext cx="534456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7680" y="3964320"/>
            <a:ext cx="10952280" cy="21585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720" indent="-342720"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720" indent="-342720"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257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22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228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2362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5520" y="1755720"/>
            <a:ext cx="1216836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5400" b="1" strike="noStrike" spc="-1">
                <a:solidFill>
                  <a:srgbClr val="FFFFFF"/>
                </a:solidFill>
                <a:latin typeface="Fedra Sans Pro Book"/>
                <a:ea typeface="Fedra Sans Pro Light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7941482" y="6072206"/>
            <a:ext cx="2976480" cy="4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spc="-1" dirty="0" smtClean="0">
                <a:solidFill>
                  <a:srgbClr val="FFFFFF"/>
                </a:solidFill>
                <a:latin typeface="Rasa Light"/>
              </a:rPr>
              <a:t>03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Rasa Light"/>
              </a:rPr>
              <a:t>.03.2022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1011996" y="5288340"/>
            <a:ext cx="691992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2400" b="1" strike="noStrike" spc="-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К. В. 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начальных классов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СШ им. Ф. И. </a:t>
            </a:r>
            <a:r>
              <a:rPr lang="ru-RU" sz="2400" b="1" strike="noStrike" spc="-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Толбухина</a:t>
            </a:r>
            <a:r>
              <a:rPr lang="ru-RU" sz="2400" b="1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ЯМР</a:t>
            </a:r>
            <a:endParaRPr lang="en-US" sz="2400" b="1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4"/>
          <p:cNvGraphicFramePr>
            <a:graphicFrameLocks/>
          </p:cNvGraphicFramePr>
          <p:nvPr/>
        </p:nvGraphicFramePr>
        <p:xfrm>
          <a:off x="869120" y="1142984"/>
          <a:ext cx="10858576" cy="4122420"/>
        </p:xfrm>
        <a:graphic>
          <a:graphicData uri="http://schemas.openxmlformats.org/drawingml/2006/table">
            <a:tbl>
              <a:tblPr/>
              <a:tblGrid>
                <a:gridCol w="10858576"/>
              </a:tblGrid>
              <a:tr h="371477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defRPr/>
                      </a:pP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«Интеграция в занятия внеурочной деятельности идей программы по социально - эмоциональному развитию младших школьников»</a:t>
                      </a:r>
                    </a:p>
                    <a:p>
                      <a:pPr algn="ctr">
                        <a:lnSpc>
                          <a:spcPct val="114999"/>
                        </a:lnSpc>
                        <a:defRPr/>
                      </a:pPr>
                      <a:endParaRPr lang="en-US" sz="4800" b="1" strike="noStrike" spc="-1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defRPr/>
                      </a:pPr>
                      <a:endParaRPr lang="en-US" sz="4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78" y="83671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«Одно действие»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_viber_2022-03-02_14-11-09-745.jpg"/>
          <p:cNvPicPr>
            <a:picLocks noChangeAspect="1"/>
          </p:cNvPicPr>
          <p:nvPr/>
        </p:nvPicPr>
        <p:blipFill>
          <a:blip r:embed="rId2"/>
          <a:srcRect l="17187" t="7292" r="34375" b="12500"/>
          <a:stretch>
            <a:fillRect/>
          </a:stretch>
        </p:blipFill>
        <p:spPr>
          <a:xfrm>
            <a:off x="6941350" y="714356"/>
            <a:ext cx="4429156" cy="5500702"/>
          </a:xfrm>
          <a:prstGeom prst="rect">
            <a:avLst/>
          </a:prstGeom>
        </p:spPr>
      </p:pic>
      <p:pic>
        <p:nvPicPr>
          <p:cNvPr id="4" name="Рисунок 3" descr="изображение_viber_2022-03-02_14-12-51-911.jpg"/>
          <p:cNvPicPr>
            <a:picLocks noChangeAspect="1"/>
          </p:cNvPicPr>
          <p:nvPr/>
        </p:nvPicPr>
        <p:blipFill>
          <a:blip r:embed="rId3"/>
          <a:srcRect l="1846" r="19463"/>
          <a:stretch>
            <a:fillRect/>
          </a:stretch>
        </p:blipFill>
        <p:spPr>
          <a:xfrm>
            <a:off x="654806" y="2071678"/>
            <a:ext cx="5286412" cy="37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930" y="785794"/>
            <a:ext cx="1025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 «Когда мы испытываем эти эмоции?»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_viber_2022-03-02_14-10-25-736.jpg"/>
          <p:cNvPicPr>
            <a:picLocks noChangeAspect="1"/>
          </p:cNvPicPr>
          <p:nvPr/>
        </p:nvPicPr>
        <p:blipFill>
          <a:blip r:embed="rId2"/>
          <a:srcRect l="19531" t="9375" r="14062" b="4166"/>
          <a:stretch>
            <a:fillRect/>
          </a:stretch>
        </p:blipFill>
        <p:spPr>
          <a:xfrm>
            <a:off x="3655202" y="1571612"/>
            <a:ext cx="4857784" cy="47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_viber_2022-03-02_14-10-52-643.jpg"/>
          <p:cNvPicPr>
            <a:picLocks noChangeAspect="1"/>
          </p:cNvPicPr>
          <p:nvPr/>
        </p:nvPicPr>
        <p:blipFill>
          <a:blip r:embed="rId2"/>
          <a:srcRect t="7291" b="15625"/>
          <a:stretch>
            <a:fillRect/>
          </a:stretch>
        </p:blipFill>
        <p:spPr>
          <a:xfrm>
            <a:off x="2726508" y="1142984"/>
            <a:ext cx="8215370" cy="499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178" y="57148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8012" y="235743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 bwMode="auto">
          <a:xfrm>
            <a:off x="504720" y="1967040"/>
            <a:ext cx="11212560" cy="488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840" rIns="0" bIns="60840">
            <a:normAutofit/>
          </a:bodyPr>
          <a:lstStyle/>
          <a:p>
            <a:pPr marL="607680" indent="-607680">
              <a:lnSpc>
                <a:spcPct val="90000"/>
              </a:lnSpc>
              <a:buClr>
                <a:srgbClr val="F69200"/>
              </a:buClr>
              <a:buSzPct val="103000"/>
              <a:buFont typeface="Rasa"/>
              <a:buChar char="•"/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607680" indent="-607680">
              <a:lnSpc>
                <a:spcPct val="90000"/>
              </a:lnSpc>
              <a:buClr>
                <a:srgbClr val="F69200"/>
              </a:buClr>
              <a:buSzPct val="103000"/>
              <a:buFont typeface="Rasa"/>
              <a:buChar char="•"/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Рисунок 7" descr="изображение_viber_2022-03-01_20-16-03-952.jpg"/>
          <p:cNvPicPr>
            <a:picLocks noChangeAspect="1"/>
          </p:cNvPicPr>
          <p:nvPr/>
        </p:nvPicPr>
        <p:blipFill rotWithShape="1">
          <a:blip r:embed="rId2"/>
          <a:srcRect l="12085" t="15152" r="12365" b="27724"/>
          <a:stretch/>
        </p:blipFill>
        <p:spPr>
          <a:xfrm>
            <a:off x="306216" y="836712"/>
            <a:ext cx="8125691" cy="4607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70110" y="928670"/>
            <a:ext cx="35004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Вновь за окошком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Тихая осень.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Тает в тумане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Косяк журавлей.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 невольно нас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детство уносит,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первому шагу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школьных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дверей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Титов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/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676382" y="47450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5520" y="1755720"/>
            <a:ext cx="1216836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/>
            <a:r>
              <a:rPr lang="ru-RU" sz="5400" b="1" spc="-1">
                <a:solidFill>
                  <a:srgbClr val="FFFFFF"/>
                </a:solidFill>
                <a:latin typeface="Fedra Sans Pro Book"/>
                <a:ea typeface="Fedra Sans Pro Light"/>
              </a:rPr>
              <a:t> </a:t>
            </a:r>
            <a:endParaRPr lang="en-US" sz="5400" spc="-1">
              <a:solidFill>
                <a:srgbClr val="000000"/>
              </a:solidFill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8077320" y="5211720"/>
            <a:ext cx="2976480" cy="4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/>
            <a:r>
              <a:rPr lang="ru-RU" sz="2800" spc="-1" dirty="0" smtClean="0">
                <a:solidFill>
                  <a:srgbClr val="FFFFFF"/>
                </a:solidFill>
                <a:latin typeface="Rasa Light"/>
              </a:rPr>
              <a:t> </a:t>
            </a:r>
            <a:endParaRPr lang="en-US" sz="2800" spc="-1" dirty="0">
              <a:solidFill>
                <a:srgbClr val="000000"/>
              </a:solidFill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917640" y="3983040"/>
            <a:ext cx="691992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r>
              <a:rPr lang="ru-RU" sz="2400" spc="-1" dirty="0" smtClean="0">
                <a:solidFill>
                  <a:srgbClr val="FFFFFF"/>
                </a:solidFill>
                <a:latin typeface="Fedra Sans Pro Book"/>
              </a:rPr>
              <a:t>  </a:t>
            </a:r>
            <a:endParaRPr lang="en-US" sz="2400" spc="-1" dirty="0">
              <a:solidFill>
                <a:srgbClr val="000000"/>
              </a:solidFill>
            </a:endParaRPr>
          </a:p>
        </p:txBody>
      </p:sp>
      <p:graphicFrame>
        <p:nvGraphicFramePr>
          <p:cNvPr id="120" name="Table 4"/>
          <p:cNvGraphicFramePr/>
          <p:nvPr>
            <p:extLst>
              <p:ext uri="{D42A27DB-BD31-4B8C-83A1-F6EECF244321}">
                <p14:modId xmlns:p14="http://schemas.microsoft.com/office/powerpoint/2010/main" val="3330828817"/>
              </p:ext>
            </p:extLst>
          </p:nvPr>
        </p:nvGraphicFramePr>
        <p:xfrm>
          <a:off x="1504800" y="1871640"/>
          <a:ext cx="9028440" cy="2010960"/>
        </p:xfrm>
        <a:graphic>
          <a:graphicData uri="http://schemas.openxmlformats.org/drawingml/2006/table">
            <a:tbl>
              <a:tblPr/>
              <a:tblGrid>
                <a:gridCol w="9028440"/>
              </a:tblGrid>
              <a:tr h="201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4000" b="1" strike="noStrike" spc="-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«УСПЕШНЫЕ ТОЛБУХИНЦЫ»</a:t>
                      </a:r>
                      <a:endParaRPr lang="en-US" sz="4000" b="0" strike="noStrike" spc="-1" dirty="0">
                        <a:solidFill>
                          <a:srgbClr val="FFFF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4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534" y="444470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Январь 2021 год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Голубева ИГ\Desktop\ГИГ-архив\2021-2022 учебный год\ЛРОС\ЕКВ\доклад\изображение_viber_2022-03-02_14-09-58-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93" y="3284984"/>
            <a:ext cx="4541734" cy="34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912960"/>
            <a:ext cx="12168360" cy="49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pc="-1">
                <a:solidFill>
                  <a:srgbClr val="00642D"/>
                </a:solidFill>
                <a:latin typeface="Rasa"/>
              </a:rPr>
              <a:t>РЕЗУЛЬТАТЫ   ИССЛЕДОВАНИЯ СРЕДЫ </a:t>
            </a:r>
            <a:endParaRPr lang="en-US" sz="3600" spc="-1">
              <a:solidFill>
                <a:srgbClr val="000000"/>
              </a:solidFill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80880" y="2009880"/>
            <a:ext cx="11211120" cy="437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840" rIns="0" bIns="60840">
            <a:normAutofit/>
          </a:bodyPr>
          <a:lstStyle/>
          <a:p>
            <a:pPr marL="269640" indent="-269640" algn="ctr">
              <a:lnSpc>
                <a:spcPct val="90000"/>
              </a:lnSpc>
            </a:pPr>
            <a:endParaRPr lang="en-US" sz="1400" spc="-1">
              <a:solidFill>
                <a:srgbClr val="000000"/>
              </a:solidFill>
            </a:endParaRPr>
          </a:p>
          <a:p>
            <a:pPr marL="269640" indent="-269640" algn="ctr">
              <a:lnSpc>
                <a:spcPct val="90000"/>
              </a:lnSpc>
              <a:spcBef>
                <a:spcPts val="799"/>
              </a:spcBef>
            </a:pPr>
            <a:r>
              <a:rPr lang="ru-RU" sz="3100" spc="-1">
                <a:solidFill>
                  <a:srgbClr val="000000"/>
                </a:solidFill>
                <a:latin typeface="Rasa Light"/>
              </a:rPr>
              <a:t> </a:t>
            </a:r>
            <a:endParaRPr lang="en-US" sz="3100" spc="-1">
              <a:solidFill>
                <a:srgbClr val="000000"/>
              </a:solidFill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2459160" y="2132280"/>
            <a:ext cx="686664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1400" b="1" i="1" spc="-1">
                <a:solidFill>
                  <a:srgbClr val="000000"/>
                </a:solidFill>
                <a:latin typeface="Times New Roman"/>
              </a:rPr>
              <a:t>Средние показатели психолого-педагогической  экспертизы образовательной среды</a:t>
            </a:r>
            <a:endParaRPr lang="en-US" sz="1400" spc="-1">
              <a:solidFill>
                <a:srgbClr val="000000"/>
              </a:solidFill>
            </a:endParaRPr>
          </a:p>
          <a:p>
            <a:endParaRPr lang="en-US" sz="1400" spc="-1">
              <a:solidFill>
                <a:srgbClr val="000000"/>
              </a:solidFill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422280" y="5455800"/>
            <a:ext cx="11433240" cy="1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/>
            <a:r>
              <a:rPr lang="ru-RU" sz="1600" b="1" spc="-1">
                <a:solidFill>
                  <a:srgbClr val="000000"/>
                </a:solidFill>
                <a:latin typeface="Times New Roman"/>
                <a:ea typeface="Times New Roman"/>
              </a:rPr>
              <a:t>Результаты  экспертизы  школьной  среды  показали,  что  она имеет смешанный  характер,  где преобладает  в  основном «творческая"  среда  (52 %) и «безмятежная"  (26%).  Доля  "догматической" среды – 5 %,  а «карьерной"  среды - 10%. Векторная модель образовательной среды показывает, что в школе созданы условия для формирования типичной творческой личности.</a:t>
            </a:r>
            <a:endParaRPr lang="en-US" sz="1600" spc="-1">
              <a:solidFill>
                <a:srgbClr val="000000"/>
              </a:solidFill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117360" y="1582560"/>
            <a:ext cx="12168360" cy="98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spc="-1">
                <a:solidFill>
                  <a:srgbClr val="00642D"/>
                </a:solidFill>
                <a:latin typeface="Rasa"/>
              </a:rPr>
              <a:t>Методика векторного моделирования (Ясвин В.А.) </a:t>
            </a:r>
            <a:endParaRPr lang="en-US" sz="3600" spc="-1">
              <a:solidFill>
                <a:srgbClr val="000000"/>
              </a:solidFill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8767800" y="2657520"/>
            <a:ext cx="3019320" cy="58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600" b="1" spc="-1">
                <a:solidFill>
                  <a:srgbClr val="000000"/>
                </a:solidFill>
              </a:rPr>
              <a:t>Векторная модель образовательной среды</a:t>
            </a:r>
            <a:endParaRPr lang="en-US" sz="1600" spc="-1">
              <a:solidFill>
                <a:srgbClr val="000000"/>
              </a:solidFill>
            </a:endParaRPr>
          </a:p>
        </p:txBody>
      </p:sp>
      <p:pic>
        <p:nvPicPr>
          <p:cNvPr id="138" name="Диаграмма 10"/>
          <p:cNvPicPr/>
          <p:nvPr/>
        </p:nvPicPr>
        <p:blipFill>
          <a:blip r:embed="rId2"/>
          <a:stretch/>
        </p:blipFill>
        <p:spPr>
          <a:xfrm>
            <a:off x="219240" y="2401920"/>
            <a:ext cx="3835080" cy="3103560"/>
          </a:xfrm>
          <a:prstGeom prst="rect">
            <a:avLst/>
          </a:prstGeom>
          <a:ln>
            <a:noFill/>
          </a:ln>
        </p:spPr>
      </p:pic>
      <p:pic>
        <p:nvPicPr>
          <p:cNvPr id="139" name="Диаграмма 11"/>
          <p:cNvPicPr/>
          <p:nvPr/>
        </p:nvPicPr>
        <p:blipFill>
          <a:blip r:embed="rId3"/>
          <a:stretch/>
        </p:blipFill>
        <p:spPr>
          <a:xfrm>
            <a:off x="3462480" y="2468520"/>
            <a:ext cx="4962240" cy="3011400"/>
          </a:xfrm>
          <a:prstGeom prst="rect">
            <a:avLst/>
          </a:prstGeom>
          <a:ln>
            <a:noFill/>
          </a:ln>
        </p:spPr>
      </p:pic>
      <p:pic>
        <p:nvPicPr>
          <p:cNvPr id="140" name="Диаграмма 13"/>
          <p:cNvPicPr/>
          <p:nvPr/>
        </p:nvPicPr>
        <p:blipFill>
          <a:blip r:embed="rId4"/>
          <a:stretch/>
        </p:blipFill>
        <p:spPr>
          <a:xfrm>
            <a:off x="8418600" y="3078000"/>
            <a:ext cx="3529080" cy="219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2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02" y="908720"/>
            <a:ext cx="5328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Социально-эмоциональное развитие- это постепенный, интегрированный процесс, посредством которого дети приобретают способность понимать, испытывать, выражать и управлять эмоциями и развивать значимые отношения с другими людьми.</a:t>
            </a:r>
            <a:endParaRPr lang="ru-RU" sz="3200" dirty="0"/>
          </a:p>
        </p:txBody>
      </p:sp>
      <p:pic>
        <p:nvPicPr>
          <p:cNvPr id="2050" name="Picture 2" descr="C:\Users\Голубева ИГ\Desktop\ГИГ-архив\2021-2022 учебный год\ЛРОС\ЕКВ\доклад\изображение_viber_2022-03-02_14-10-26-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06" y="908720"/>
            <a:ext cx="418486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470" y="1484784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Эмоциональный интеллект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способность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воспринимать и выражать эмоции, понимать и объяснять намерения, мотивацию и желания других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 и свои собственные.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олубева ИГ\Desktop\ГИГ-архив\2021-2022 учебный год\ЛРОС\ЕКВ\доклад\изображение_viber_2022-03-02_14-05-34-2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b="17847"/>
          <a:stretch/>
        </p:blipFill>
        <p:spPr bwMode="auto">
          <a:xfrm>
            <a:off x="5651097" y="1268760"/>
            <a:ext cx="62920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2;p35"/>
          <p:cNvGrpSpPr/>
          <p:nvPr/>
        </p:nvGrpSpPr>
        <p:grpSpPr>
          <a:xfrm>
            <a:off x="4512458" y="1000108"/>
            <a:ext cx="6858048" cy="5473836"/>
            <a:chOff x="0" y="347612"/>
            <a:chExt cx="5572068" cy="4350604"/>
          </a:xfrm>
        </p:grpSpPr>
        <p:sp>
          <p:nvSpPr>
            <p:cNvPr id="293" name="Google Shape;293;p35"/>
            <p:cNvSpPr/>
            <p:nvPr/>
          </p:nvSpPr>
          <p:spPr>
            <a:xfrm>
              <a:off x="3454668" y="3262242"/>
              <a:ext cx="2117400" cy="1371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FF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4120010" y="3729816"/>
              <a:ext cx="14220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76101" lvl="1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0" y="3262221"/>
              <a:ext cx="2117400" cy="1371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009C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35"/>
            <p:cNvSpPr txBox="1"/>
            <p:nvPr/>
          </p:nvSpPr>
          <p:spPr>
            <a:xfrm>
              <a:off x="30129" y="3635245"/>
              <a:ext cx="14220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76101" lvl="1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454668" y="347612"/>
              <a:ext cx="2117400" cy="1371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35"/>
            <p:cNvSpPr txBox="1"/>
            <p:nvPr/>
          </p:nvSpPr>
          <p:spPr>
            <a:xfrm>
              <a:off x="4120010" y="377741"/>
              <a:ext cx="14220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76101" lvl="1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0" y="347612"/>
              <a:ext cx="2117400" cy="1371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35"/>
            <p:cNvSpPr txBox="1"/>
            <p:nvPr/>
          </p:nvSpPr>
          <p:spPr>
            <a:xfrm>
              <a:off x="30129" y="377741"/>
              <a:ext cx="14220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76101" lvl="1">
                <a:lnSpc>
                  <a:spcPct val="90000"/>
                </a:lnSpc>
                <a:buClr>
                  <a:srgbClr val="000000"/>
                </a:buClr>
                <a:buSzPts val="900"/>
              </a:pPr>
              <a:endParaRPr sz="1200">
                <a:solidFill>
                  <a:srgbClr val="858785"/>
                </a:solidFill>
                <a:latin typeface="Rasa"/>
                <a:ea typeface="Rasa"/>
                <a:cs typeface="Rasa"/>
                <a:sym typeface="Rasa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974088" y="746382"/>
              <a:ext cx="1769100" cy="170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6A02B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35"/>
            <p:cNvSpPr txBox="1"/>
            <p:nvPr/>
          </p:nvSpPr>
          <p:spPr>
            <a:xfrm>
              <a:off x="1430827" y="1135511"/>
              <a:ext cx="13122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</a:pPr>
              <a:r>
                <a:rPr lang="ru-RU" sz="1200" b="1" dirty="0">
                  <a:solidFill>
                    <a:schemeClr val="lt1"/>
                  </a:solidFill>
                </a:rPr>
                <a:t>ИДЕНТИФИКАЦИЯ </a:t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rot="5400000">
              <a:off x="2786937" y="788382"/>
              <a:ext cx="1701300" cy="161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B05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35"/>
            <p:cNvSpPr txBox="1"/>
            <p:nvPr/>
          </p:nvSpPr>
          <p:spPr>
            <a:xfrm>
              <a:off x="2828884" y="1135511"/>
              <a:ext cx="13122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</a:pPr>
              <a:r>
                <a:rPr lang="ru-RU" sz="1200" b="1" dirty="0">
                  <a:solidFill>
                    <a:schemeClr val="lt1"/>
                  </a:solidFill>
                </a:rPr>
                <a:t>ИСПОЛЬЗОВАНИЕ</a:t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rot="10800000">
              <a:off x="2828938" y="2533508"/>
              <a:ext cx="1617300" cy="163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7E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35"/>
            <p:cNvSpPr txBox="1"/>
            <p:nvPr/>
          </p:nvSpPr>
          <p:spPr>
            <a:xfrm>
              <a:off x="2828884" y="2533569"/>
              <a:ext cx="13122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</a:pPr>
              <a:r>
                <a:rPr lang="ru-RU" sz="1200" b="1" dirty="0">
                  <a:solidFill>
                    <a:schemeClr val="lt1"/>
                  </a:solidFill>
                </a:rPr>
                <a:t>АНАЛИЗ И ПОНИМАНИЕ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 rot="-5400000">
              <a:off x="1050338" y="2455558"/>
              <a:ext cx="1614900" cy="177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9C8A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35"/>
            <p:cNvSpPr txBox="1"/>
            <p:nvPr/>
          </p:nvSpPr>
          <p:spPr>
            <a:xfrm>
              <a:off x="1430827" y="2533569"/>
              <a:ext cx="13122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900"/>
              </a:pPr>
              <a:r>
                <a:rPr lang="ru-RU" sz="1200" b="1" dirty="0">
                  <a:solidFill>
                    <a:schemeClr val="lt1"/>
                  </a:solidFill>
                </a:rPr>
                <a:t>УПРАВЛЕНИЕ</a:t>
              </a: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465630" y="2104950"/>
              <a:ext cx="640800" cy="55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0" y="60000"/>
                  </a:moveTo>
                  <a:lnTo>
                    <a:pt x="6520" y="60000"/>
                  </a:lnTo>
                  <a:cubicBezTo>
                    <a:pt x="6520" y="34375"/>
                    <a:pt x="25365" y="12493"/>
                    <a:pt x="51105" y="8231"/>
                  </a:cubicBezTo>
                  <a:cubicBezTo>
                    <a:pt x="76845" y="3969"/>
                    <a:pt x="101959" y="18572"/>
                    <a:pt x="110521" y="42779"/>
                  </a:cubicBezTo>
                  <a:lnTo>
                    <a:pt x="116425" y="42779"/>
                  </a:lnTo>
                  <a:lnTo>
                    <a:pt x="106959" y="60000"/>
                  </a:lnTo>
                  <a:lnTo>
                    <a:pt x="90344" y="42779"/>
                  </a:lnTo>
                  <a:lnTo>
                    <a:pt x="95923" y="42779"/>
                  </a:lnTo>
                  <a:cubicBezTo>
                    <a:pt x="87357" y="27414"/>
                    <a:pt x="68569" y="19475"/>
                    <a:pt x="50444" y="23562"/>
                  </a:cubicBezTo>
                  <a:cubicBezTo>
                    <a:pt x="32320" y="27649"/>
                    <a:pt x="19561" y="42703"/>
                    <a:pt x="19561" y="60000"/>
                  </a:cubicBezTo>
                  <a:close/>
                </a:path>
              </a:pathLst>
            </a:custGeom>
            <a:solidFill>
              <a:srgbClr val="47B251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rot="10800000">
              <a:off x="2465615" y="2319363"/>
              <a:ext cx="640800" cy="55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0" y="60000"/>
                  </a:moveTo>
                  <a:lnTo>
                    <a:pt x="6520" y="60000"/>
                  </a:lnTo>
                  <a:cubicBezTo>
                    <a:pt x="6520" y="34375"/>
                    <a:pt x="25365" y="12493"/>
                    <a:pt x="51105" y="8231"/>
                  </a:cubicBezTo>
                  <a:cubicBezTo>
                    <a:pt x="76845" y="3969"/>
                    <a:pt x="101959" y="18572"/>
                    <a:pt x="110521" y="42779"/>
                  </a:cubicBezTo>
                  <a:lnTo>
                    <a:pt x="116425" y="42779"/>
                  </a:lnTo>
                  <a:lnTo>
                    <a:pt x="106959" y="60000"/>
                  </a:lnTo>
                  <a:lnTo>
                    <a:pt x="90344" y="42779"/>
                  </a:lnTo>
                  <a:lnTo>
                    <a:pt x="95923" y="42779"/>
                  </a:lnTo>
                  <a:cubicBezTo>
                    <a:pt x="87357" y="27414"/>
                    <a:pt x="68569" y="19475"/>
                    <a:pt x="50444" y="23562"/>
                  </a:cubicBezTo>
                  <a:cubicBezTo>
                    <a:pt x="32320" y="27649"/>
                    <a:pt x="19561" y="42703"/>
                    <a:pt x="19561" y="60000"/>
                  </a:cubicBezTo>
                  <a:close/>
                </a:path>
              </a:pathLst>
            </a:custGeom>
            <a:solidFill>
              <a:srgbClr val="47B251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1" name="Google Shape;311;p35"/>
          <p:cNvSpPr txBox="1"/>
          <p:nvPr/>
        </p:nvSpPr>
        <p:spPr>
          <a:xfrm>
            <a:off x="8543215" y="4706767"/>
            <a:ext cx="2898729" cy="179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2" tIns="60854" rIns="121742" bIns="60854" anchor="t" anchorCtr="0">
            <a:noAutofit/>
          </a:bodyPr>
          <a:lstStyle/>
          <a:p>
            <a:pPr algn="r"/>
            <a:r>
              <a:rPr lang="ru-RU" sz="1500" b="1" dirty="0">
                <a:solidFill>
                  <a:srgbClr val="424242"/>
                </a:solidFill>
              </a:rPr>
              <a:t>ПОНИМАТЬ АНАЛИЗИРОВАТЬ</a:t>
            </a:r>
            <a:endParaRPr sz="1700"/>
          </a:p>
          <a:p>
            <a:pPr algn="r"/>
            <a:endParaRPr sz="1600">
              <a:solidFill>
                <a:srgbClr val="424242"/>
              </a:solidFill>
            </a:endParaRPr>
          </a:p>
          <a:p>
            <a:pPr algn="r"/>
            <a:r>
              <a:rPr lang="ru-RU" sz="1500" dirty="0">
                <a:solidFill>
                  <a:srgbClr val="424242"/>
                </a:solidFill>
              </a:rPr>
              <a:t>Что вызвало </a:t>
            </a:r>
            <a:br>
              <a:rPr lang="ru-RU" sz="1500" dirty="0">
                <a:solidFill>
                  <a:srgbClr val="424242"/>
                </a:solidFill>
              </a:rPr>
            </a:br>
            <a:r>
              <a:rPr lang="ru-RU" sz="1500" dirty="0">
                <a:solidFill>
                  <a:srgbClr val="424242"/>
                </a:solidFill>
              </a:rPr>
              <a:t>эти эмоции? </a:t>
            </a:r>
            <a:endParaRPr sz="1700"/>
          </a:p>
          <a:p>
            <a:pPr algn="r"/>
            <a:r>
              <a:rPr lang="ru-RU" sz="1500" dirty="0">
                <a:solidFill>
                  <a:srgbClr val="424242"/>
                </a:solidFill>
              </a:rPr>
              <a:t>Как они могут измениться?</a:t>
            </a:r>
            <a:endParaRPr sz="1700"/>
          </a:p>
          <a:p>
            <a:pPr algn="r"/>
            <a:endParaRPr sz="1600">
              <a:solidFill>
                <a:srgbClr val="424242"/>
              </a:solidFill>
            </a:endParaRPr>
          </a:p>
        </p:txBody>
      </p:sp>
      <p:sp>
        <p:nvSpPr>
          <p:cNvPr id="312" name="Google Shape;312;p35"/>
          <p:cNvSpPr txBox="1"/>
          <p:nvPr/>
        </p:nvSpPr>
        <p:spPr>
          <a:xfrm>
            <a:off x="4583896" y="4706768"/>
            <a:ext cx="2589067" cy="143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2" tIns="60854" rIns="121742" bIns="60854" anchor="t" anchorCtr="0">
            <a:noAutofit/>
          </a:bodyPr>
          <a:lstStyle/>
          <a:p>
            <a:r>
              <a:rPr lang="ru-RU" sz="1500" b="1" dirty="0">
                <a:solidFill>
                  <a:srgbClr val="424242"/>
                </a:solidFill>
              </a:rPr>
              <a:t>УПРАВЛЯТЬ</a:t>
            </a:r>
            <a:endParaRPr sz="1700"/>
          </a:p>
          <a:p>
            <a:endParaRPr sz="1600">
              <a:solidFill>
                <a:srgbClr val="424242"/>
              </a:solidFill>
            </a:endParaRPr>
          </a:p>
          <a:p>
            <a:r>
              <a:rPr lang="ru-RU" sz="1600" dirty="0">
                <a:solidFill>
                  <a:srgbClr val="424242"/>
                </a:solidFill>
              </a:rPr>
              <a:t>Как Я управляю </a:t>
            </a:r>
            <a:endParaRPr/>
          </a:p>
          <a:p>
            <a:r>
              <a:rPr lang="ru-RU" sz="1600" dirty="0">
                <a:solidFill>
                  <a:srgbClr val="424242"/>
                </a:solidFill>
              </a:rPr>
              <a:t>своими эмоциями </a:t>
            </a:r>
            <a:br>
              <a:rPr lang="ru-RU" sz="1600" dirty="0">
                <a:solidFill>
                  <a:srgbClr val="424242"/>
                </a:solidFill>
              </a:rPr>
            </a:br>
            <a:r>
              <a:rPr lang="ru-RU" sz="1600" dirty="0">
                <a:solidFill>
                  <a:srgbClr val="424242"/>
                </a:solidFill>
              </a:rPr>
              <a:t>и эмоциями других людей?</a:t>
            </a:r>
            <a:endParaRPr sz="1600">
              <a:solidFill>
                <a:srgbClr val="424242"/>
              </a:solidFill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9056367" y="1071545"/>
            <a:ext cx="2242702" cy="130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2" tIns="60854" rIns="121742" bIns="60854" anchor="t" anchorCtr="0">
            <a:noAutofit/>
          </a:bodyPr>
          <a:lstStyle/>
          <a:p>
            <a:pPr algn="r"/>
            <a:r>
              <a:rPr lang="ru-RU" sz="1500" b="1" dirty="0">
                <a:solidFill>
                  <a:srgbClr val="424242"/>
                </a:solidFill>
              </a:rPr>
              <a:t>ПРИМЕНЯТЬ</a:t>
            </a:r>
            <a:endParaRPr sz="1700"/>
          </a:p>
          <a:p>
            <a:endParaRPr sz="1600">
              <a:solidFill>
                <a:srgbClr val="424242"/>
              </a:solidFill>
            </a:endParaRPr>
          </a:p>
          <a:p>
            <a:pPr algn="r"/>
            <a:r>
              <a:rPr lang="ru-RU" sz="1600" dirty="0">
                <a:solidFill>
                  <a:srgbClr val="424242"/>
                </a:solidFill>
              </a:rPr>
              <a:t>Как эти эмоции направляют и</a:t>
            </a:r>
            <a:endParaRPr/>
          </a:p>
          <a:p>
            <a:pPr algn="r"/>
            <a:r>
              <a:rPr lang="ru-RU" sz="1600" dirty="0">
                <a:solidFill>
                  <a:srgbClr val="424242"/>
                </a:solidFill>
              </a:rPr>
              <a:t> влияют на </a:t>
            </a:r>
            <a:endParaRPr/>
          </a:p>
          <a:p>
            <a:pPr algn="r"/>
            <a:r>
              <a:rPr lang="ru-RU" sz="1600" dirty="0">
                <a:solidFill>
                  <a:srgbClr val="424242"/>
                </a:solidFill>
              </a:rPr>
              <a:t>мышление ?</a:t>
            </a:r>
            <a:endParaRPr/>
          </a:p>
        </p:txBody>
      </p:sp>
      <p:sp>
        <p:nvSpPr>
          <p:cNvPr id="314" name="Google Shape;314;p35"/>
          <p:cNvSpPr txBox="1"/>
          <p:nvPr/>
        </p:nvSpPr>
        <p:spPr>
          <a:xfrm>
            <a:off x="4512458" y="1000108"/>
            <a:ext cx="2636740" cy="162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2" tIns="60854" rIns="121742" bIns="60854" anchor="t" anchorCtr="0">
            <a:noAutofit/>
          </a:bodyPr>
          <a:lstStyle/>
          <a:p>
            <a:r>
              <a:rPr lang="ru-RU" sz="1500" b="1" dirty="0">
                <a:solidFill>
                  <a:srgbClr val="424242"/>
                </a:solidFill>
              </a:rPr>
              <a:t>РАСПОЗНАВАТЬ</a:t>
            </a:r>
            <a:endParaRPr sz="1700"/>
          </a:p>
          <a:p>
            <a:r>
              <a:rPr lang="ru-RU" sz="1500" b="1" dirty="0">
                <a:solidFill>
                  <a:srgbClr val="424242"/>
                </a:solidFill>
              </a:rPr>
              <a:t>ВЫРАЖАТЬ</a:t>
            </a:r>
            <a:endParaRPr sz="1700"/>
          </a:p>
          <a:p>
            <a:endParaRPr sz="1600">
              <a:solidFill>
                <a:srgbClr val="424242"/>
              </a:solidFill>
            </a:endParaRPr>
          </a:p>
          <a:p>
            <a:r>
              <a:rPr lang="ru-RU" sz="1600" dirty="0">
                <a:solidFill>
                  <a:srgbClr val="424242"/>
                </a:solidFill>
              </a:rPr>
              <a:t>Какие эмоции </a:t>
            </a:r>
            <a:br>
              <a:rPr lang="ru-RU" sz="1600" dirty="0">
                <a:solidFill>
                  <a:srgbClr val="424242"/>
                </a:solidFill>
              </a:rPr>
            </a:br>
            <a:r>
              <a:rPr lang="ru-RU" sz="1600" dirty="0">
                <a:solidFill>
                  <a:srgbClr val="424242"/>
                </a:solidFill>
              </a:rPr>
              <a:t>испытываю</a:t>
            </a:r>
            <a:br>
              <a:rPr lang="ru-RU" sz="1600" dirty="0">
                <a:solidFill>
                  <a:srgbClr val="424242"/>
                </a:solidFill>
              </a:rPr>
            </a:br>
            <a:r>
              <a:rPr lang="ru-RU" sz="1600" dirty="0">
                <a:solidFill>
                  <a:srgbClr val="424242"/>
                </a:solidFill>
              </a:rPr>
              <a:t>Я и другие?</a:t>
            </a:r>
            <a:endParaRPr sz="1600">
              <a:solidFill>
                <a:srgbClr val="424242"/>
              </a:solidFill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726244" y="2786058"/>
            <a:ext cx="4296392" cy="1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3333"/>
              </a:lnSpc>
              <a:buClr>
                <a:schemeClr val="dk1"/>
              </a:buClr>
              <a:buSzPts val="2400"/>
            </a:pPr>
            <a:r>
              <a:rPr lang="ru-RU" sz="2700" dirty="0">
                <a:solidFill>
                  <a:srgbClr val="666666"/>
                </a:solidFill>
              </a:rPr>
              <a:t>ЧЕТЫРЕ ВЕТВИ ЭМОЦИОНАЛЬНОГО </a:t>
            </a:r>
            <a:endParaRPr sz="2700">
              <a:solidFill>
                <a:srgbClr val="666666"/>
              </a:solidFill>
            </a:endParaRPr>
          </a:p>
          <a:p>
            <a:pPr>
              <a:lnSpc>
                <a:spcPct val="133333"/>
              </a:lnSpc>
              <a:buClr>
                <a:schemeClr val="dk1"/>
              </a:buClr>
              <a:buSzPts val="2400"/>
            </a:pPr>
            <a:r>
              <a:rPr lang="ru-RU" sz="2700" dirty="0">
                <a:solidFill>
                  <a:srgbClr val="666666"/>
                </a:solidFill>
              </a:rPr>
              <a:t>ИНТЕЛЛЕКТА</a:t>
            </a:r>
            <a:endParaRPr sz="2700">
              <a:solidFill>
                <a:srgbClr val="666666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44" y="99398"/>
            <a:ext cx="510521" cy="5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rcRect l="11719" t="11390" r="14792" b="14939"/>
          <a:stretch>
            <a:fillRect/>
          </a:stretch>
        </p:blipFill>
        <p:spPr>
          <a:xfrm rot="16200000">
            <a:off x="6363531" y="2220871"/>
            <a:ext cx="4657165" cy="350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69450" y="64291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9D13"/>
                </a:solidFill>
                <a:latin typeface="Times New Roman" pitchFamily="18" charset="0"/>
                <a:cs typeface="Times New Roman" pitchFamily="18" charset="0"/>
              </a:rPr>
              <a:t>УМК «Школа </a:t>
            </a:r>
            <a:r>
              <a:rPr lang="ru-RU" sz="3600" b="1" dirty="0" smtClean="0">
                <a:solidFill>
                  <a:srgbClr val="239D13"/>
                </a:solidFill>
                <a:latin typeface="Times New Roman" pitchFamily="18" charset="0"/>
                <a:cs typeface="Times New Roman" pitchFamily="18" charset="0"/>
              </a:rPr>
              <a:t>возможностей</a:t>
            </a:r>
            <a:r>
              <a:rPr lang="ru-RU" sz="2800" b="1" dirty="0" smtClean="0">
                <a:solidFill>
                  <a:srgbClr val="239D1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239D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НИГА ЕКВ.jpg"/>
          <p:cNvPicPr>
            <a:picLocks noChangeAspect="1"/>
          </p:cNvPicPr>
          <p:nvPr/>
        </p:nvPicPr>
        <p:blipFill>
          <a:blip r:embed="rId3"/>
          <a:srcRect l="10726" t="13312" r="15121" b="13241"/>
          <a:stretch>
            <a:fillRect/>
          </a:stretch>
        </p:blipFill>
        <p:spPr>
          <a:xfrm rot="16200000">
            <a:off x="1526899" y="2128279"/>
            <a:ext cx="4885261" cy="36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28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_viber_2022-03-02_14-05-19-671.jpg"/>
          <p:cNvPicPr>
            <a:picLocks noChangeAspect="1"/>
          </p:cNvPicPr>
          <p:nvPr/>
        </p:nvPicPr>
        <p:blipFill rotWithShape="1">
          <a:blip r:embed="rId2"/>
          <a:srcRect l="27801" t="14396" r="37132" b="21346"/>
          <a:stretch/>
        </p:blipFill>
        <p:spPr>
          <a:xfrm>
            <a:off x="6512722" y="642918"/>
            <a:ext cx="4154288" cy="5709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454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«Маска»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276</Words>
  <Application>Microsoft Office PowerPoint</Application>
  <DocSecurity>0</DocSecurity>
  <PresentationFormat>Произвольный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Голубева ИГ</cp:lastModifiedBy>
  <cp:revision>135</cp:revision>
  <dcterms:created xsi:type="dcterms:W3CDTF">2020-09-14T20:49:18Z</dcterms:created>
  <dcterms:modified xsi:type="dcterms:W3CDTF">2025-01-15T13:15:02Z</dcterms:modified>
  <dc:identifier/>
  <dc:language>en-US</dc:language>
  <cp:version/>
</cp:coreProperties>
</file>