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4" r:id="rId2"/>
    <p:sldId id="285" r:id="rId3"/>
    <p:sldId id="280" r:id="rId4"/>
    <p:sldId id="281" r:id="rId5"/>
    <p:sldId id="286" r:id="rId6"/>
    <p:sldId id="284" r:id="rId7"/>
    <p:sldId id="287" r:id="rId8"/>
    <p:sldId id="290" r:id="rId9"/>
    <p:sldId id="291" r:id="rId10"/>
    <p:sldId id="29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757575"/>
    <a:srgbClr val="ADEDD4"/>
    <a:srgbClr val="AA9844"/>
    <a:srgbClr val="534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C073685-3C12-3390-E23A-E5C7006CFF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88EA024-4B8A-0B8A-802B-6B4CA9DAE6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2160-0A2E-48AE-9673-1C66E3DFBB0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CCED8F-B0FE-A321-8C65-10C3625404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CCF6086-AA59-274C-C3C2-A012B87708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FD1-E35A-4E5A-A326-5A8B74A6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7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21">
            <a:extLst>
              <a:ext uri="{FF2B5EF4-FFF2-40B4-BE49-F238E27FC236}">
                <a16:creationId xmlns="" xmlns:a16="http://schemas.microsoft.com/office/drawing/2014/main" id="{656A6070-53A2-AD2F-C0E7-59652C9E0D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794"/>
            <a:ext cx="12191999" cy="685720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3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3A12D3-AD84-5DFF-0E6E-8DB0B893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C4D016-B0D6-F48A-12C4-30128AE5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A77257-0391-119E-3416-34DDCCC8E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DDAA49-8727-C054-8F1D-8CF5E25BE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30AFC0-231D-0BBD-6314-4E1F465BF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259B3A5-A518-D890-9F60-073A81C7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867FA5A-A60C-702D-4809-66E93606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CB828EB-CA6B-9FD1-A0E4-20BC6D47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5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0BE055-0B98-60B3-5FB9-64BD4E4A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DD2065A-FDA1-0C1E-586F-E0746ED6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5D8F771-BE58-9B42-0724-A8919A9B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AA97AFE-9081-66E2-3421-98F5FFA4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9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58B67B5-5261-8925-CFB2-BCCF0932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EB7E188-5962-BE8D-7A43-665AA43E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7851B78-25C1-1F7D-543A-03A57CA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7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058F3E-DCB6-1FC0-55F2-16FEE248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4C1876-76A9-D3D0-49E5-57DA1B67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9973A2-F8B5-B283-AD1B-5493BD621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56FF2D-CAFC-7798-AD9E-2DA22678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800738-096E-30FE-71DC-F36957AB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72EBE25-ED80-4DFC-F45A-F4035B43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8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D627A2-1182-5166-9DCD-9F1206A3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06F35BC-2489-71B0-DBC6-0EB122BB9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23097C-2F70-4CB6-3447-1EB5E746A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5A8596-BA9D-13DB-B047-5CA63474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7F4042-4EFC-0CE0-736E-9A01CB8B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16C49D-B94B-51E2-E6FC-5C28F4AD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97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76DCE1-0462-CA05-1CFA-1C42CCEA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133A7C0-B671-AF0B-F887-1191658CA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615546-C552-3767-C30D-D3EF4B20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F6DC24-58A8-FF51-BA85-A239BA6E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AB5614-6E20-ED77-F4F8-679EBD3E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4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20D975-1E41-2E76-F08B-5BA6E787A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1A04558-1721-F721-B7E4-9D56C97EA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47E3A9-E913-576B-B0EE-E6137A3C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07DF95-45CD-3253-8EC3-9DF5F6C5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3C8D58-6261-91A0-ABB8-69B995B7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21">
            <a:extLst>
              <a:ext uri="{FF2B5EF4-FFF2-40B4-BE49-F238E27FC236}">
                <a16:creationId xmlns="" xmlns:a16="http://schemas.microsoft.com/office/drawing/2014/main" id="{656A6070-53A2-AD2F-C0E7-59652C9E0D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94"/>
            <a:ext cx="12191999" cy="685720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bg object 22">
            <a:extLst>
              <a:ext uri="{FF2B5EF4-FFF2-40B4-BE49-F238E27FC236}">
                <a16:creationId xmlns="" xmlns:a16="http://schemas.microsoft.com/office/drawing/2014/main" id="{25E7B2C3-D86D-46B5-BF11-550C323E860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48020" y="183918"/>
            <a:ext cx="2022956" cy="112745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C56ACBB-2161-219B-E0E1-1109810BC438}"/>
              </a:ext>
            </a:extLst>
          </p:cNvPr>
          <p:cNvGrpSpPr/>
          <p:nvPr userDrawn="1"/>
        </p:nvGrpSpPr>
        <p:grpSpPr>
          <a:xfrm>
            <a:off x="1190635" y="299983"/>
            <a:ext cx="916079" cy="916079"/>
            <a:chOff x="3492842" y="1857538"/>
            <a:chExt cx="2825375" cy="2825375"/>
          </a:xfrm>
        </p:grpSpPr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A25C641B-DAFE-24F7-BBD9-918703A39C52}"/>
                </a:ext>
              </a:extLst>
            </p:cNvPr>
            <p:cNvSpPr/>
            <p:nvPr userDrawn="1"/>
          </p:nvSpPr>
          <p:spPr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F73C8C26-EF3C-857B-EF3C-A93E84589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67" y="1931426"/>
              <a:ext cx="2636525" cy="2697485"/>
            </a:xfrm>
            <a:prstGeom prst="rect">
              <a:avLst/>
            </a:prstGeom>
          </p:spPr>
        </p:pic>
      </p:grpSp>
      <p:pic>
        <p:nvPicPr>
          <p:cNvPr id="16" name="Picture 3" descr="C:\Users\1\Desktop\Презентация_Лобода\logo.png">
            <a:extLst>
              <a:ext uri="{FF2B5EF4-FFF2-40B4-BE49-F238E27FC236}">
                <a16:creationId xmlns="" xmlns:a16="http://schemas.microsoft.com/office/drawing/2014/main" id="{FE5166C2-2A79-1AB3-39A0-DB70947A2A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88611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1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21">
            <a:extLst>
              <a:ext uri="{FF2B5EF4-FFF2-40B4-BE49-F238E27FC236}">
                <a16:creationId xmlns="" xmlns:a16="http://schemas.microsoft.com/office/drawing/2014/main" id="{656A6070-53A2-AD2F-C0E7-59652C9E0D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794"/>
            <a:ext cx="12191999" cy="685720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46FE81-DAF3-FEBD-170D-995293CC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C8D2A-37BE-18A7-262A-BEF10A3E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876A38-0D51-1C39-1A4F-22E8CEF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bg object 22">
            <a:extLst>
              <a:ext uri="{FF2B5EF4-FFF2-40B4-BE49-F238E27FC236}">
                <a16:creationId xmlns="" xmlns:a16="http://schemas.microsoft.com/office/drawing/2014/main" id="{25E7B2C3-D86D-46B5-BF11-550C323E860D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48020" y="183918"/>
            <a:ext cx="2022956" cy="1127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619751-6EAB-2D15-33D3-7718E45E9540}"/>
              </a:ext>
            </a:extLst>
          </p:cNvPr>
          <p:cNvSpPr txBox="1"/>
          <p:nvPr userDrawn="1"/>
        </p:nvSpPr>
        <p:spPr>
          <a:xfrm>
            <a:off x="-116444" y="6200315"/>
            <a:ext cx="8781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Межрегиональная научно-практическая конференция</a:t>
            </a:r>
          </a:p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«Стратегические приоритеты развития образования: взаимодействие науки и практики»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05301B-3B42-EA77-A328-5A64FA8A5FC4}"/>
              </a:ext>
            </a:extLst>
          </p:cNvPr>
          <p:cNvSpPr txBox="1"/>
          <p:nvPr userDrawn="1"/>
        </p:nvSpPr>
        <p:spPr>
          <a:xfrm>
            <a:off x="8781475" y="6356350"/>
            <a:ext cx="3203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28-29 ноября 2023 </a:t>
            </a:r>
            <a:r>
              <a:rPr lang="en-US" dirty="0"/>
              <a:t>| </a:t>
            </a:r>
            <a:r>
              <a:rPr lang="ru-RU" dirty="0"/>
              <a:t>Ярославль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D0B4F993-11CD-DB88-77E6-F6E8067B998F}"/>
              </a:ext>
            </a:extLst>
          </p:cNvPr>
          <p:cNvGrpSpPr/>
          <p:nvPr userDrawn="1"/>
        </p:nvGrpSpPr>
        <p:grpSpPr>
          <a:xfrm>
            <a:off x="1190635" y="299983"/>
            <a:ext cx="916079" cy="916079"/>
            <a:chOff x="3492842" y="1857538"/>
            <a:chExt cx="2825375" cy="2825375"/>
          </a:xfrm>
        </p:grpSpPr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A11E4FED-763E-8813-E5C3-24DAB3CE61B3}"/>
                </a:ext>
              </a:extLst>
            </p:cNvPr>
            <p:cNvSpPr/>
            <p:nvPr userDrawn="1"/>
          </p:nvSpPr>
          <p:spPr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606E480-104F-C373-E24D-90E296354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67" y="1931426"/>
              <a:ext cx="2636525" cy="2697485"/>
            </a:xfrm>
            <a:prstGeom prst="rect">
              <a:avLst/>
            </a:prstGeom>
          </p:spPr>
        </p:pic>
      </p:grpSp>
      <p:pic>
        <p:nvPicPr>
          <p:cNvPr id="10" name="Picture 3" descr="C:\Users\1\Desktop\Презентация_Лобода\logo.png">
            <a:extLst>
              <a:ext uri="{FF2B5EF4-FFF2-40B4-BE49-F238E27FC236}">
                <a16:creationId xmlns="" xmlns:a16="http://schemas.microsoft.com/office/drawing/2014/main" id="{92AA2334-0895-15B4-EFD9-158E3185C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88611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8E591D3F-14ED-7387-C9F1-2C7A103A7F3B}"/>
              </a:ext>
            </a:extLst>
          </p:cNvPr>
          <p:cNvPicPr/>
          <p:nvPr userDrawn="1"/>
        </p:nvPicPr>
        <p:blipFill rotWithShape="1">
          <a:blip r:embed="rId2" cstate="print"/>
          <a:srcRect t="9602" b="71065"/>
          <a:stretch/>
        </p:blipFill>
        <p:spPr>
          <a:xfrm>
            <a:off x="0" y="1014"/>
            <a:ext cx="12192000" cy="1244126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="" xmlns:a16="http://schemas.microsoft.com/office/drawing/2014/main" id="{4FC1EAB2-48FC-2608-1930-2CF11C6515C2}"/>
              </a:ext>
            </a:extLst>
          </p:cNvPr>
          <p:cNvPicPr/>
          <p:nvPr userDrawn="1"/>
        </p:nvPicPr>
        <p:blipFill rotWithShape="1">
          <a:blip r:embed="rId2" cstate="print"/>
          <a:srcRect t="85576"/>
          <a:stretch/>
        </p:blipFill>
        <p:spPr>
          <a:xfrm>
            <a:off x="-1" y="6228072"/>
            <a:ext cx="12251267" cy="6378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F7853-3B2D-1A1F-2FB7-D6D2CE1D1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1351" y="291305"/>
            <a:ext cx="9638505" cy="7794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C89EE8-4E54-C7F4-F0FB-113F6475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" y="1409568"/>
            <a:ext cx="11504992" cy="4674045"/>
          </a:xfrm>
        </p:spPr>
        <p:txBody>
          <a:bodyPr/>
          <a:lstStyle>
            <a:lvl1pPr>
              <a:defRPr lang="ru-RU" sz="2800" kern="12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D85017-4362-8485-3DDD-FD899C18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953B68-ADE2-EAC0-EDE4-29BD6F1C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D12A7A-919C-3314-D4EC-3DB54892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9D8FB9FC-3B52-04DE-B366-02F86B82D90F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38" y="1210859"/>
            <a:ext cx="12172562" cy="29269"/>
          </a:xfrm>
          <a:prstGeom prst="line">
            <a:avLst/>
          </a:prstGeom>
          <a:ln>
            <a:solidFill>
              <a:srgbClr val="AA98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bg object 22">
            <a:extLst>
              <a:ext uri="{FF2B5EF4-FFF2-40B4-BE49-F238E27FC236}">
                <a16:creationId xmlns="" xmlns:a16="http://schemas.microsoft.com/office/drawing/2014/main" id="{BF209740-B7C7-0865-0355-98438B5D98C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9800" y="6279996"/>
            <a:ext cx="1033601" cy="557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5822A9-CCB6-C8DF-99BF-2B2DD8727CA8}"/>
              </a:ext>
            </a:extLst>
          </p:cNvPr>
          <p:cNvSpPr txBox="1"/>
          <p:nvPr userDrawn="1"/>
        </p:nvSpPr>
        <p:spPr>
          <a:xfrm>
            <a:off x="1665515" y="6274071"/>
            <a:ext cx="7841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Межрегиональная научно-практическая конференция</a:t>
            </a:r>
          </a:p>
          <a:p>
            <a:pPr algn="r">
              <a:defRPr/>
            </a:pPr>
            <a:r>
              <a:rPr lang="ru-RU" sz="12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«Стратегические приоритеты развития образования: взаимодействие науки и практики»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921304-AA94-B708-DE6C-F3586F3E855C}"/>
              </a:ext>
            </a:extLst>
          </p:cNvPr>
          <p:cNvSpPr txBox="1"/>
          <p:nvPr userDrawn="1"/>
        </p:nvSpPr>
        <p:spPr>
          <a:xfrm>
            <a:off x="8758496" y="6357936"/>
            <a:ext cx="3203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sz="1200" dirty="0">
                <a:solidFill>
                  <a:schemeClr val="bg1"/>
                </a:solidFill>
              </a:rPr>
              <a:t>28-29 ноября 2023 </a:t>
            </a:r>
            <a:r>
              <a:rPr lang="en-US" sz="1200" dirty="0">
                <a:solidFill>
                  <a:schemeClr val="bg1"/>
                </a:solidFill>
              </a:rPr>
              <a:t>| </a:t>
            </a:r>
            <a:r>
              <a:rPr lang="ru-RU" sz="1200" dirty="0">
                <a:solidFill>
                  <a:schemeClr val="bg1"/>
                </a:solidFill>
              </a:rPr>
              <a:t>Ярославль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69162DA7-B87D-EED3-C348-60162596A0B7}"/>
              </a:ext>
            </a:extLst>
          </p:cNvPr>
          <p:cNvGrpSpPr/>
          <p:nvPr userDrawn="1"/>
        </p:nvGrpSpPr>
        <p:grpSpPr>
          <a:xfrm>
            <a:off x="1190635" y="271408"/>
            <a:ext cx="916079" cy="916079"/>
            <a:chOff x="3492842" y="1857538"/>
            <a:chExt cx="2825375" cy="2825375"/>
          </a:xfrm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C408828C-29DE-01F9-434E-D6E51F2C32C1}"/>
                </a:ext>
              </a:extLst>
            </p:cNvPr>
            <p:cNvSpPr/>
            <p:nvPr userDrawn="1"/>
          </p:nvSpPr>
          <p:spPr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C8E4BC9-25AE-9FA4-4640-D815F8199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67" y="1931426"/>
              <a:ext cx="2636525" cy="2697485"/>
            </a:xfrm>
            <a:prstGeom prst="rect">
              <a:avLst/>
            </a:prstGeom>
          </p:spPr>
        </p:pic>
      </p:grpSp>
      <p:pic>
        <p:nvPicPr>
          <p:cNvPr id="12" name="Picture 3" descr="C:\Users\1\Desktop\Презентация_Лобода\logo.png">
            <a:extLst>
              <a:ext uri="{FF2B5EF4-FFF2-40B4-BE49-F238E27FC236}">
                <a16:creationId xmlns="" xmlns:a16="http://schemas.microsoft.com/office/drawing/2014/main" id="{FEE6090B-E803-6344-7D8A-1CDFF1CB7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60036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0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>
            <a:extLst>
              <a:ext uri="{FF2B5EF4-FFF2-40B4-BE49-F238E27FC236}">
                <a16:creationId xmlns="" xmlns:a16="http://schemas.microsoft.com/office/drawing/2014/main" id="{CF6E4A99-D543-6E58-15D2-2FED30F9C0D5}"/>
              </a:ext>
            </a:extLst>
          </p:cNvPr>
          <p:cNvPicPr/>
          <p:nvPr userDrawn="1"/>
        </p:nvPicPr>
        <p:blipFill rotWithShape="1">
          <a:blip r:embed="rId2" cstate="print"/>
          <a:srcRect t="9602" b="71065"/>
          <a:stretch/>
        </p:blipFill>
        <p:spPr>
          <a:xfrm>
            <a:off x="0" y="1014"/>
            <a:ext cx="12192000" cy="1244126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="" xmlns:a16="http://schemas.microsoft.com/office/drawing/2014/main" id="{4FC1EAB2-48FC-2608-1930-2CF11C6515C2}"/>
              </a:ext>
            </a:extLst>
          </p:cNvPr>
          <p:cNvPicPr/>
          <p:nvPr userDrawn="1"/>
        </p:nvPicPr>
        <p:blipFill rotWithShape="1">
          <a:blip r:embed="rId2" cstate="print"/>
          <a:srcRect t="85576"/>
          <a:stretch/>
        </p:blipFill>
        <p:spPr>
          <a:xfrm>
            <a:off x="-1" y="6228072"/>
            <a:ext cx="12251267" cy="6378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F7853-3B2D-1A1F-2FB7-D6D2CE1D1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458" y="223065"/>
            <a:ext cx="9677400" cy="916079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C89EE8-4E54-C7F4-F0FB-113F6475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" y="1457881"/>
            <a:ext cx="11504992" cy="4625732"/>
          </a:xfrm>
        </p:spPr>
        <p:txBody>
          <a:bodyPr/>
          <a:lstStyle>
            <a:lvl1pPr>
              <a:defRPr lang="ru-RU" sz="2800" kern="12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D85017-4362-8485-3DDD-FD899C18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953B68-ADE2-EAC0-EDE4-29BD6F1C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D12A7A-919C-3314-D4EC-3DB54892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bg object 22">
            <a:extLst>
              <a:ext uri="{FF2B5EF4-FFF2-40B4-BE49-F238E27FC236}">
                <a16:creationId xmlns="" xmlns:a16="http://schemas.microsoft.com/office/drawing/2014/main" id="{BF209740-B7C7-0865-0355-98438B5D98C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9800" y="6279996"/>
            <a:ext cx="1033601" cy="557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5822A9-CCB6-C8DF-99BF-2B2DD8727CA8}"/>
              </a:ext>
            </a:extLst>
          </p:cNvPr>
          <p:cNvSpPr txBox="1"/>
          <p:nvPr userDrawn="1"/>
        </p:nvSpPr>
        <p:spPr>
          <a:xfrm>
            <a:off x="1665515" y="6274071"/>
            <a:ext cx="7841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Межрегиональная научно-практическая конференция</a:t>
            </a:r>
          </a:p>
          <a:p>
            <a:pPr algn="r">
              <a:defRPr/>
            </a:pPr>
            <a:r>
              <a:rPr lang="ru-RU" sz="12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«Стратегические приоритеты развития образования: взаимодействие науки и практики»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921304-AA94-B708-DE6C-F3586F3E855C}"/>
              </a:ext>
            </a:extLst>
          </p:cNvPr>
          <p:cNvSpPr txBox="1"/>
          <p:nvPr userDrawn="1"/>
        </p:nvSpPr>
        <p:spPr>
          <a:xfrm>
            <a:off x="8758496" y="6357936"/>
            <a:ext cx="3203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sz="1200" dirty="0">
                <a:solidFill>
                  <a:schemeClr val="bg1"/>
                </a:solidFill>
              </a:rPr>
              <a:t>28-29 ноября 2023 </a:t>
            </a:r>
            <a:r>
              <a:rPr lang="en-US" sz="1200" dirty="0">
                <a:solidFill>
                  <a:schemeClr val="bg1"/>
                </a:solidFill>
              </a:rPr>
              <a:t>| </a:t>
            </a:r>
            <a:r>
              <a:rPr lang="ru-RU" sz="1200" dirty="0">
                <a:solidFill>
                  <a:schemeClr val="bg1"/>
                </a:solidFill>
              </a:rPr>
              <a:t>Ярославль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1578062-EF44-D364-D635-FFE9AC6C9C8A}"/>
              </a:ext>
            </a:extLst>
          </p:cNvPr>
          <p:cNvGrpSpPr/>
          <p:nvPr userDrawn="1"/>
        </p:nvGrpSpPr>
        <p:grpSpPr>
          <a:xfrm>
            <a:off x="1190635" y="271408"/>
            <a:ext cx="916079" cy="916079"/>
            <a:chOff x="3492842" y="1857538"/>
            <a:chExt cx="2825375" cy="2825375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33DE9EDA-6862-F48F-FC90-E159A1B08335}"/>
                </a:ext>
              </a:extLst>
            </p:cNvPr>
            <p:cNvSpPr/>
            <p:nvPr userDrawn="1"/>
          </p:nvSpPr>
          <p:spPr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A90FB41A-FB4C-6B20-5E48-8E881D91D0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67" y="1931426"/>
              <a:ext cx="2636525" cy="2697485"/>
            </a:xfrm>
            <a:prstGeom prst="rect">
              <a:avLst/>
            </a:prstGeom>
          </p:spPr>
        </p:pic>
      </p:grpSp>
      <p:pic>
        <p:nvPicPr>
          <p:cNvPr id="16" name="Picture 3" descr="C:\Users\1\Desktop\Презентация_Лобода\logo.png">
            <a:extLst>
              <a:ext uri="{FF2B5EF4-FFF2-40B4-BE49-F238E27FC236}">
                <a16:creationId xmlns="" xmlns:a16="http://schemas.microsoft.com/office/drawing/2014/main" id="{4990B1A3-1E7C-8173-479F-87CA7BE71E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60036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8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F7853-3B2D-1A1F-2FB7-D6D2CE1D1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945" y="291305"/>
            <a:ext cx="7038110" cy="7794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rgbClr val="5246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C89EE8-4E54-C7F4-F0FB-113F6475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 sz="2800" kern="12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D85017-4362-8485-3DDD-FD899C18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953B68-ADE2-EAC0-EDE4-29BD6F1C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D12A7A-919C-3314-D4EC-3DB54892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0DB06AB2-102B-EAC8-08D9-4E4D043974A5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38" y="1263976"/>
            <a:ext cx="12172562" cy="292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7CBD9D-B323-4400-F7C3-645F8D192C04}"/>
              </a:ext>
            </a:extLst>
          </p:cNvPr>
          <p:cNvSpPr txBox="1"/>
          <p:nvPr userDrawn="1"/>
        </p:nvSpPr>
        <p:spPr>
          <a:xfrm>
            <a:off x="2421822" y="6270301"/>
            <a:ext cx="796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Августовское совещание педагогических и руководящих работников </a:t>
            </a:r>
          </a:p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образования Ярославской области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EAB4374-29A0-83CA-1675-EF462F817893}"/>
              </a:ext>
            </a:extLst>
          </p:cNvPr>
          <p:cNvSpPr txBox="1"/>
          <p:nvPr userDrawn="1"/>
        </p:nvSpPr>
        <p:spPr>
          <a:xfrm>
            <a:off x="10086102" y="6241652"/>
            <a:ext cx="1732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9D8FB9FC-3B52-04DE-B366-02F86B82D90F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38" y="1337864"/>
            <a:ext cx="12172562" cy="29269"/>
          </a:xfrm>
          <a:prstGeom prst="line">
            <a:avLst/>
          </a:prstGeom>
          <a:ln>
            <a:solidFill>
              <a:srgbClr val="AA98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bg object 22">
            <a:extLst>
              <a:ext uri="{FF2B5EF4-FFF2-40B4-BE49-F238E27FC236}">
                <a16:creationId xmlns="" xmlns:a16="http://schemas.microsoft.com/office/drawing/2014/main" id="{BF209740-B7C7-0865-0355-98438B5D98C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40947" y="194511"/>
            <a:ext cx="1955777" cy="10548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5822A9-CCB6-C8DF-99BF-2B2DD8727CA8}"/>
              </a:ext>
            </a:extLst>
          </p:cNvPr>
          <p:cNvSpPr txBox="1"/>
          <p:nvPr userDrawn="1"/>
        </p:nvSpPr>
        <p:spPr>
          <a:xfrm>
            <a:off x="199185" y="6248628"/>
            <a:ext cx="878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Межрегиональная научно-практическая конференция</a:t>
            </a:r>
          </a:p>
          <a:p>
            <a:pPr algn="r">
              <a:defRPr/>
            </a:pPr>
            <a:r>
              <a:rPr lang="ru-RU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«Стратегические приоритеты развития образования: взаимодействие науки и практики»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921304-AA94-B708-DE6C-F3586F3E855C}"/>
              </a:ext>
            </a:extLst>
          </p:cNvPr>
          <p:cNvSpPr txBox="1"/>
          <p:nvPr userDrawn="1"/>
        </p:nvSpPr>
        <p:spPr>
          <a:xfrm>
            <a:off x="8781475" y="6356350"/>
            <a:ext cx="3203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28-29 ноября 2023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Ярославль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733F640-DFDF-F523-1C4F-2C366E0D9E1C}"/>
              </a:ext>
            </a:extLst>
          </p:cNvPr>
          <p:cNvCxnSpPr>
            <a:cxnSpLocks/>
          </p:cNvCxnSpPr>
          <p:nvPr userDrawn="1"/>
        </p:nvCxnSpPr>
        <p:spPr>
          <a:xfrm flipV="1">
            <a:off x="-7587" y="6227441"/>
            <a:ext cx="12172562" cy="29269"/>
          </a:xfrm>
          <a:prstGeom prst="line">
            <a:avLst/>
          </a:prstGeom>
          <a:ln>
            <a:solidFill>
              <a:srgbClr val="AA98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B865EF7-B60B-0AC5-5A8D-B0E1363B2C37}"/>
              </a:ext>
            </a:extLst>
          </p:cNvPr>
          <p:cNvGrpSpPr/>
          <p:nvPr userDrawn="1"/>
        </p:nvGrpSpPr>
        <p:grpSpPr>
          <a:xfrm>
            <a:off x="1190635" y="299983"/>
            <a:ext cx="916079" cy="916079"/>
            <a:chOff x="3492842" y="1857538"/>
            <a:chExt cx="2825375" cy="2825375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F487D457-3ABC-9A17-4ED6-1A4E4CE845E3}"/>
                </a:ext>
              </a:extLst>
            </p:cNvPr>
            <p:cNvSpPr/>
            <p:nvPr userDrawn="1"/>
          </p:nvSpPr>
          <p:spPr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C62ABFD1-0655-C3E9-65CF-F43174798E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67" y="1931426"/>
              <a:ext cx="2636525" cy="2697485"/>
            </a:xfrm>
            <a:prstGeom prst="rect">
              <a:avLst/>
            </a:prstGeom>
          </p:spPr>
        </p:pic>
      </p:grpSp>
      <p:pic>
        <p:nvPicPr>
          <p:cNvPr id="12" name="Picture 3" descr="C:\Users\1\Desktop\Презентация_Лобода\logo.png">
            <a:extLst>
              <a:ext uri="{FF2B5EF4-FFF2-40B4-BE49-F238E27FC236}">
                <a16:creationId xmlns="" xmlns:a16="http://schemas.microsoft.com/office/drawing/2014/main" id="{54C99FE0-AC15-D2D7-A5A2-C32C69F418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88611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1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F7853-3B2D-1A1F-2FB7-D6D2CE1D1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945" y="291305"/>
            <a:ext cx="7038110" cy="7794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rgbClr val="5246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C89EE8-4E54-C7F4-F0FB-113F6475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 sz="2800" kern="12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D85017-4362-8485-3DDD-FD899C18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953B68-ADE2-EAC0-EDE4-29BD6F1C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D12A7A-919C-3314-D4EC-3DB54892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0DB06AB2-102B-EAC8-08D9-4E4D043974A5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38" y="1263976"/>
            <a:ext cx="12172562" cy="292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7CBD9D-B323-4400-F7C3-645F8D192C04}"/>
              </a:ext>
            </a:extLst>
          </p:cNvPr>
          <p:cNvSpPr txBox="1"/>
          <p:nvPr userDrawn="1"/>
        </p:nvSpPr>
        <p:spPr>
          <a:xfrm>
            <a:off x="2421822" y="6270301"/>
            <a:ext cx="796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Августовское совещание педагогических и руководящих работников </a:t>
            </a:r>
          </a:p>
          <a:p>
            <a:pPr algn="r">
              <a:defRPr/>
            </a:pPr>
            <a:r>
              <a:rPr lang="ru-RU" sz="16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образования Ярославской области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EAB4374-29A0-83CA-1675-EF462F817893}"/>
              </a:ext>
            </a:extLst>
          </p:cNvPr>
          <p:cNvSpPr txBox="1"/>
          <p:nvPr userDrawn="1"/>
        </p:nvSpPr>
        <p:spPr>
          <a:xfrm>
            <a:off x="10086102" y="6241652"/>
            <a:ext cx="1732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2023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9D8FB9FC-3B52-04DE-B366-02F86B82D90F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38" y="1337864"/>
            <a:ext cx="12172562" cy="29269"/>
          </a:xfrm>
          <a:prstGeom prst="line">
            <a:avLst/>
          </a:prstGeom>
          <a:ln>
            <a:solidFill>
              <a:srgbClr val="AA98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1294999-29EC-9DA6-92EA-55DD04126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55" y="102925"/>
            <a:ext cx="2086460" cy="11281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14C84E5-510D-A4A4-1E85-9A5926F7D683}"/>
              </a:ext>
            </a:extLst>
          </p:cNvPr>
          <p:cNvSpPr txBox="1"/>
          <p:nvPr userDrawn="1"/>
        </p:nvSpPr>
        <p:spPr>
          <a:xfrm>
            <a:off x="199185" y="6248448"/>
            <a:ext cx="878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Межрегиональная научно-практическая конференция</a:t>
            </a:r>
          </a:p>
          <a:p>
            <a:pPr algn="r">
              <a:defRPr/>
            </a:pPr>
            <a:r>
              <a:rPr lang="ru-RU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«Стратегические приоритеты развития образования: взаимодействие науки и практики»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73CFC80-82DF-3A2F-1BB7-E43E539DE74F}"/>
              </a:ext>
            </a:extLst>
          </p:cNvPr>
          <p:cNvSpPr txBox="1"/>
          <p:nvPr userDrawn="1"/>
        </p:nvSpPr>
        <p:spPr>
          <a:xfrm>
            <a:off x="8781475" y="6356350"/>
            <a:ext cx="3203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28-29 ноября 2023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Ярославль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D8607D3A-6906-9C5C-6B82-CF815D52070D}"/>
              </a:ext>
            </a:extLst>
          </p:cNvPr>
          <p:cNvCxnSpPr>
            <a:cxnSpLocks/>
          </p:cNvCxnSpPr>
          <p:nvPr userDrawn="1"/>
        </p:nvCxnSpPr>
        <p:spPr>
          <a:xfrm flipV="1">
            <a:off x="-7587" y="6227441"/>
            <a:ext cx="12172562" cy="29269"/>
          </a:xfrm>
          <a:prstGeom prst="line">
            <a:avLst/>
          </a:prstGeom>
          <a:ln>
            <a:solidFill>
              <a:srgbClr val="AA98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1E279A2-8BF8-C732-78DA-34A3EC8C5EC4}"/>
              </a:ext>
            </a:extLst>
          </p:cNvPr>
          <p:cNvGrpSpPr/>
          <p:nvPr userDrawn="1"/>
        </p:nvGrpSpPr>
        <p:grpSpPr>
          <a:xfrm>
            <a:off x="1190635" y="299983"/>
            <a:ext cx="916079" cy="916079"/>
            <a:chOff x="3492842" y="1857538"/>
            <a:chExt cx="2825375" cy="2825375"/>
          </a:xfrm>
        </p:grpSpPr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17EB36F1-656C-4ECF-3B08-A308662BFCF0}"/>
                </a:ext>
              </a:extLst>
            </p:cNvPr>
            <p:cNvSpPr/>
            <p:nvPr userDrawn="1"/>
          </p:nvSpPr>
          <p:spPr>
            <a:xfrm>
              <a:off x="3492842" y="1857538"/>
              <a:ext cx="2825375" cy="282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B44C9AFB-C154-4063-A68B-F0305C9493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267" y="1931426"/>
              <a:ext cx="2636525" cy="2697485"/>
            </a:xfrm>
            <a:prstGeom prst="rect">
              <a:avLst/>
            </a:prstGeom>
          </p:spPr>
        </p:pic>
      </p:grpSp>
      <p:pic>
        <p:nvPicPr>
          <p:cNvPr id="17" name="Picture 3" descr="C:\Users\1\Desktop\Презентация_Лобода\logo.png">
            <a:extLst>
              <a:ext uri="{FF2B5EF4-FFF2-40B4-BE49-F238E27FC236}">
                <a16:creationId xmlns="" xmlns:a16="http://schemas.microsoft.com/office/drawing/2014/main" id="{E90E6E46-0875-9791-D3AC-86E87D82F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5" y="88611"/>
            <a:ext cx="631372" cy="1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3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57829B-60B2-3EE4-E625-3D8BB1A0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5406B-96F7-D274-1375-E8591F637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DC9DBD-072B-5DDB-E7A6-6DC5581B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5A3116-8CB6-F792-07A7-7C94BAE2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5797FB-5D75-A9F1-2793-61953554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DC3999-591F-F174-6215-E3FFCEE4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3BF2FC-5294-33EE-3121-A529B7081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DFD685-A9AD-1B1E-AFC9-6E45D2087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1C6374-59A3-8AFC-0A62-08FD8B6E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52A195-49C1-D526-1C52-068C06F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07EA24-42EF-F50D-100D-5CE7B666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BC8EEC-05E3-C8BA-106B-686BC44C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A6056C-01B1-55EF-F193-21220D53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5B7D5E-849A-92F2-553A-E0910471B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34E5-E6F3-4952-BF2B-627162C443D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E05F54-2961-F99B-BF60-B442637D1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340DCE-7BB7-9519-80CC-42FE61D56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77DC-8C48-4359-A8BD-9AEDE3047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4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2" r:id="rId3"/>
    <p:sldLayoutId id="2147483668" r:id="rId4"/>
    <p:sldLayoutId id="2147483669" r:id="rId5"/>
    <p:sldLayoutId id="2147483665" r:id="rId6"/>
    <p:sldLayoutId id="2147483666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7">
            <a:extLst>
              <a:ext uri="{FF2B5EF4-FFF2-40B4-BE49-F238E27FC236}">
                <a16:creationId xmlns="" xmlns:a16="http://schemas.microsoft.com/office/drawing/2014/main" id="{398664C6-373F-EF8D-CDB2-C43F66EC82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5" y="1449724"/>
            <a:ext cx="5802115" cy="39800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0855EF9-D085-8319-005F-17E0B24E4D8D}"/>
              </a:ext>
            </a:extLst>
          </p:cNvPr>
          <p:cNvSpPr/>
          <p:nvPr/>
        </p:nvSpPr>
        <p:spPr>
          <a:xfrm>
            <a:off x="2861733" y="2257714"/>
            <a:ext cx="8255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4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«Марафон образовательных практик образовательных организаций,</a:t>
            </a:r>
          </a:p>
          <a:p>
            <a:pPr defTabSz="844083"/>
            <a:r>
              <a:rPr lang="ru-RU" sz="24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Федерального проекта «Школа </a:t>
            </a:r>
            <a:r>
              <a:rPr lang="ru-RU" sz="2400" b="1" cap="al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Минпросвещения</a:t>
            </a:r>
            <a:r>
              <a:rPr lang="ru-RU" sz="24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России»</a:t>
            </a:r>
            <a:r>
              <a:rPr lang="ru-RU" sz="24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44083"/>
            <a:r>
              <a:rPr lang="ru-RU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«Школьные творческие объединения: школьный театр как средство </a:t>
            </a:r>
            <a:r>
              <a:rPr lang="ru-RU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раскрытия творческого потенциала обучающихся»</a:t>
            </a:r>
            <a:endParaRPr lang="ru-RU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77B7F-3445-09C9-7320-340B7426C0C4}"/>
              </a:ext>
            </a:extLst>
          </p:cNvPr>
          <p:cNvSpPr/>
          <p:nvPr/>
        </p:nvSpPr>
        <p:spPr>
          <a:xfrm>
            <a:off x="5550865" y="4616798"/>
            <a:ext cx="33286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Голубева Ирина Григорьевна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defTabSz="844083"/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заместитель директора по УВР</a:t>
            </a:r>
          </a:p>
          <a:p>
            <a:pPr defTabSz="844083"/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44083"/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Емельянова Ксения Валерьевна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defTabSz="844083"/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начальных классов</a:t>
            </a:r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44083"/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МУНИЦИПАЛЬНЫЙ УРОВЕНЬ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Призеры муниципального конкурса театральных коллективов «Театральные встречи» в номинации «Музыкальное направление». Сказка «Муха-цокотуха».</a:t>
            </a:r>
            <a:endParaRPr lang="ru-RU" dirty="0"/>
          </a:p>
        </p:txBody>
      </p:sp>
      <p:pic>
        <p:nvPicPr>
          <p:cNvPr id="4" name="Picture 2" descr="C:\Users\Голубева ИГ\Desktop\ГИГ-архив\2021-2022 учебный год\ЛРОС\ЕКВ\доклад\изображение_viber_2022-03-02_14-05-34-2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b="17847"/>
          <a:stretch/>
        </p:blipFill>
        <p:spPr bwMode="auto">
          <a:xfrm>
            <a:off x="575733" y="2921001"/>
            <a:ext cx="4413155" cy="2910174"/>
          </a:xfrm>
          <a:prstGeom prst="rect">
            <a:avLst/>
          </a:prstGeom>
          <a:noFill/>
          <a:extLst/>
        </p:spPr>
      </p:pic>
      <p:pic>
        <p:nvPicPr>
          <p:cNvPr id="5" name="Рисунок 4" descr="изображение_viber_2022-03-02_14-05-19-671.jpg"/>
          <p:cNvPicPr/>
          <p:nvPr/>
        </p:nvPicPr>
        <p:blipFill rotWithShape="1">
          <a:blip r:embed="rId3"/>
          <a:srcRect l="27801" t="14396" r="37132" b="21346"/>
          <a:stretch/>
        </p:blipFill>
        <p:spPr bwMode="auto">
          <a:xfrm>
            <a:off x="8271934" y="2376357"/>
            <a:ext cx="3089753" cy="33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7">
            <a:extLst>
              <a:ext uri="{FF2B5EF4-FFF2-40B4-BE49-F238E27FC236}">
                <a16:creationId xmlns="" xmlns:a16="http://schemas.microsoft.com/office/drawing/2014/main" id="{3AFA1613-2AAD-DA90-BE5B-5BE3961F56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5" y="1449724"/>
            <a:ext cx="5802115" cy="398007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229C5F1-14D5-B29F-0B1A-590755EF5403}"/>
              </a:ext>
            </a:extLst>
          </p:cNvPr>
          <p:cNvSpPr txBox="1">
            <a:spLocks/>
          </p:cNvSpPr>
          <p:nvPr/>
        </p:nvSpPr>
        <p:spPr>
          <a:xfrm>
            <a:off x="1518444" y="3938267"/>
            <a:ext cx="8964612" cy="2112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Контактная информация: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Адрес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Ярославская область, Ярославский </a:t>
            </a:r>
            <a:r>
              <a:rPr lang="ru-RU" sz="2400" dirty="0" err="1" smtClean="0">
                <a:solidFill>
                  <a:schemeClr val="bg1"/>
                </a:solidFill>
              </a:rPr>
              <a:t>район,с.Толбухино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ул.Даниловская</a:t>
            </a:r>
            <a:r>
              <a:rPr lang="ru-RU" sz="2400" dirty="0" smtClean="0">
                <a:solidFill>
                  <a:schemeClr val="bg1"/>
                </a:solidFill>
              </a:rPr>
              <a:t>, д.6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Тел.: </a:t>
            </a:r>
            <a:r>
              <a:rPr lang="ru-RU" sz="2400" dirty="0" smtClean="0">
                <a:solidFill>
                  <a:schemeClr val="bg1"/>
                </a:solidFill>
              </a:rPr>
              <a:t>8(4852)76-47-57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</a:rPr>
              <a:t>E-</a:t>
            </a:r>
            <a:r>
              <a:rPr lang="ru-RU" sz="2400" dirty="0" err="1">
                <a:solidFill>
                  <a:schemeClr val="bg1"/>
                </a:solidFill>
              </a:rPr>
              <a:t>mail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tolbuhino.yamr@yarregion.ru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C13B388-E748-6846-24FD-F27A670F41BE}"/>
              </a:ext>
            </a:extLst>
          </p:cNvPr>
          <p:cNvSpPr txBox="1">
            <a:spLocks/>
          </p:cNvSpPr>
          <p:nvPr/>
        </p:nvSpPr>
        <p:spPr>
          <a:xfrm>
            <a:off x="1847850" y="2488230"/>
            <a:ext cx="8305800" cy="129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079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675" y="299772"/>
            <a:ext cx="9638505" cy="7794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МОУ СШ им. </a:t>
            </a:r>
            <a:r>
              <a:rPr lang="ru-RU" sz="2800" dirty="0" err="1" smtClean="0"/>
              <a:t>Ф.И.Толбухина</a:t>
            </a:r>
            <a:r>
              <a:rPr lang="ru-RU" sz="2800" dirty="0" smtClean="0"/>
              <a:t> ЯМР</a:t>
            </a:r>
            <a:endParaRPr lang="ru-RU" sz="2800" dirty="0"/>
          </a:p>
        </p:txBody>
      </p:sp>
      <p:pic>
        <p:nvPicPr>
          <p:cNvPr id="4" name="Объект 3" descr="изображение_viber_2022-03-01_20-16-03-952.jpg"/>
          <p:cNvPicPr>
            <a:picLocks noGrp="1"/>
          </p:cNvPicPr>
          <p:nvPr>
            <p:ph idx="1"/>
          </p:nvPr>
        </p:nvPicPr>
        <p:blipFill rotWithShape="1">
          <a:blip r:embed="rId2"/>
          <a:srcRect l="12085" t="15152" r="12365" b="27724"/>
          <a:stretch/>
        </p:blipFill>
        <p:spPr bwMode="auto">
          <a:xfrm>
            <a:off x="494674" y="1454045"/>
            <a:ext cx="5561351" cy="46319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56025" y="1560732"/>
            <a:ext cx="58611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«Вы никогда не думали, как было бы хорошо начать создание детского театра с детского возраста? Ведь инстинкт игры с перевоплощением есть у каждого ребёнка. Эта страсть перевоплощаться у многих детей звучит ярко, талантливо, вызывает подчас недоумение у нас, профессиональных артистов». 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(К. С. Станиславского)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4F1D32D5-55AD-EAE6-398C-E7FF303E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2100"/>
              </a:lnSpc>
              <a:spcBef>
                <a:spcPts val="0"/>
              </a:spcBef>
            </a:pPr>
            <a:r>
              <a:rPr lang="ru-RU" dirty="0"/>
              <a:t>Концепция проекта «Школа </a:t>
            </a:r>
            <a:r>
              <a:rPr lang="ru-RU" dirty="0" err="1"/>
              <a:t>Минпросвещения</a:t>
            </a:r>
            <a:r>
              <a:rPr lang="ru-RU" dirty="0"/>
              <a:t> России»</a:t>
            </a:r>
            <a:r>
              <a:rPr lang="ru-RU" sz="1600" b="0" dirty="0">
                <a:solidFill>
                  <a:srgbClr val="534741"/>
                </a:solidFill>
              </a:rPr>
              <a:t/>
            </a:r>
            <a:br>
              <a:rPr lang="ru-RU" sz="1600" b="0" dirty="0">
                <a:solidFill>
                  <a:srgbClr val="534741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object 5">
            <a:extLst>
              <a:ext uri="{FF2B5EF4-FFF2-40B4-BE49-F238E27FC236}">
                <a16:creationId xmlns="" xmlns:a16="http://schemas.microsoft.com/office/drawing/2014/main" id="{1D53AF36-2EA5-0DB7-FE82-0319DDE8C3B3}"/>
              </a:ext>
            </a:extLst>
          </p:cNvPr>
          <p:cNvPicPr/>
          <p:nvPr/>
        </p:nvPicPr>
        <p:blipFill rotWithShape="1">
          <a:blip r:embed="rId2" cstate="print"/>
          <a:srcRect t="61575"/>
          <a:stretch/>
        </p:blipFill>
        <p:spPr>
          <a:xfrm>
            <a:off x="7588455" y="3592290"/>
            <a:ext cx="4673585" cy="262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18E057-91EC-C0FE-8DA6-BFD0BBC2E779}"/>
              </a:ext>
            </a:extLst>
          </p:cNvPr>
          <p:cNvSpPr txBox="1"/>
          <p:nvPr/>
        </p:nvSpPr>
        <p:spPr>
          <a:xfrm>
            <a:off x="1002235" y="1690744"/>
            <a:ext cx="6968649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b="1" dirty="0" smtClean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Восемь </a:t>
            </a:r>
            <a:r>
              <a:rPr lang="ru-RU" sz="2000" dirty="0">
                <a:ea typeface="Calibri"/>
                <a:cs typeface="Times New Roman"/>
              </a:rPr>
              <a:t>магистральных направлений и ключевых условий деятельности общеобразовательных организаций </a:t>
            </a:r>
            <a:r>
              <a:rPr lang="ru-RU" sz="2000" dirty="0" smtClean="0">
                <a:ea typeface="Calibri"/>
                <a:cs typeface="Times New Roman"/>
              </a:rPr>
              <a:t> : </a:t>
            </a:r>
            <a:r>
              <a:rPr lang="ru-RU" sz="2000" dirty="0">
                <a:ea typeface="Calibri"/>
                <a:cs typeface="Times New Roman"/>
              </a:rPr>
              <a:t>«Знание», «Воспитание», «Здоровье», «Профориентация», </a:t>
            </a:r>
            <a:r>
              <a:rPr lang="ru-RU" sz="2000" b="1" u="sng" dirty="0">
                <a:solidFill>
                  <a:srgbClr val="C00000"/>
                </a:solidFill>
                <a:ea typeface="Calibri"/>
                <a:cs typeface="Times New Roman"/>
              </a:rPr>
              <a:t>«Творчество», </a:t>
            </a:r>
            <a:r>
              <a:rPr lang="ru-RU" sz="2000" dirty="0">
                <a:ea typeface="Calibri"/>
                <a:cs typeface="Times New Roman"/>
              </a:rPr>
              <a:t>«Учитель. Школьная команда», «Школьный климат», «Образовательная среда».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100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217" y="4707980"/>
            <a:ext cx="827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Критерий:  «Школьные творческие объединения»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28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Результаты диагностики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" y="1753845"/>
            <a:ext cx="6790545" cy="40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70033" y="1993692"/>
            <a:ext cx="418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Базовый уровень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«Путешествие в сказку»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Возраст обучающихся 7-10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7" y="1602612"/>
            <a:ext cx="5916765" cy="444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ТВОРЧЕСКОЕ  ОБЪЕДИНЕНИЕ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14" y="7482812"/>
            <a:ext cx="304800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04" y="2656721"/>
            <a:ext cx="304800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701" y="1911487"/>
            <a:ext cx="64407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1. Приказ о создании школьного учебного театрального  объединения в рамках дополнительного образования «Театральный кружок «Путешествие в сказку»»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Положение о школьном театре.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Программа дополнительной общеобразовательной  общеразвивающей программы художественной направленности «Путешествие в сказку»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Голубева ИГ\Desktop\ТЕАТР фото\DSCN2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67" y="1534885"/>
            <a:ext cx="5513209" cy="41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Региональный фестиваль инновационных практик развития личностного потенциала:</a:t>
            </a:r>
            <a:r>
              <a:rPr lang="ru-RU" dirty="0"/>
              <a:t> п</a:t>
            </a:r>
            <a:r>
              <a:rPr lang="ru-RU" dirty="0" smtClean="0"/>
              <a:t>обедители в номинации «Занятия по внеурочной деятельности» театральной направленности.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Голубева ИГ\Desktop\ТЕАТР фото\DSCN9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56889"/>
            <a:ext cx="4165600" cy="31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лубева ИГ\Desktop\ТЕАТР фото\DSCN9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99" y="2756889"/>
            <a:ext cx="3970867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РЕГИОНАЛЬНЫЙ УРОВЕНЬ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Региональный конкурс «Радуга»: призёры в театральной постановке «Детство, опалённое войной». Номинации: режиссерская работа, сценическая постановка.</a:t>
            </a:r>
          </a:p>
          <a:p>
            <a:endParaRPr lang="ru-RU" dirty="0"/>
          </a:p>
        </p:txBody>
      </p:sp>
      <p:pic>
        <p:nvPicPr>
          <p:cNvPr id="2050" name="Picture 2" descr="C:\Users\Голубева ИГ\Desktop\ТЕАТР фото\S123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1" y="2810934"/>
            <a:ext cx="2248073" cy="31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олубева ИГ\Desktop\ТЕАТР фото\S123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22" y="2810934"/>
            <a:ext cx="5870606" cy="33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МУНИЦИПАЛЬНЫЙ УРОВЕНЬ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Муниципальный конкурс «Театральные встречи»: призёры муниципального конкурса. Постановка «Коробейники</a:t>
            </a:r>
          </a:p>
        </p:txBody>
      </p:sp>
      <p:pic>
        <p:nvPicPr>
          <p:cNvPr id="3074" name="Picture 2" descr="C:\Users\Голубева ИГ\Desktop\ТЕАТР фото\DSCN2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2597150"/>
            <a:ext cx="4258732" cy="31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олубева ИГ\Desktop\ТЕАТР фото\DSCN2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2" y="2764987"/>
            <a:ext cx="4580393" cy="28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306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МОУ СШ им. Ф.И.Толбухина ЯМР</vt:lpstr>
      <vt:lpstr>Концепция проекта «Школа Минпросвещения России»  </vt:lpstr>
      <vt:lpstr>Результаты диагностики</vt:lpstr>
      <vt:lpstr>«Путешествие в сказку»</vt:lpstr>
      <vt:lpstr>ТВОРЧЕСКОЕ  ОБЪЕДИНЕНИЕ</vt:lpstr>
      <vt:lpstr>РЕГИОНАЛЬНЫЙ УРОВЕНЬ</vt:lpstr>
      <vt:lpstr>РЕГИОНАЛЬНЫЙ УРОВЕНЬ</vt:lpstr>
      <vt:lpstr>МУНИЦИПАЛЬНЫЙ УРОВЕНЬ</vt:lpstr>
      <vt:lpstr>МУНИЦИПАЛЬНЫЙ УРОВЕНЬ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Новикова</dc:creator>
  <cp:lastModifiedBy>Голубева ИГ</cp:lastModifiedBy>
  <cp:revision>88</cp:revision>
  <dcterms:created xsi:type="dcterms:W3CDTF">2023-06-26T09:15:50Z</dcterms:created>
  <dcterms:modified xsi:type="dcterms:W3CDTF">2024-02-05T11:13:21Z</dcterms:modified>
</cp:coreProperties>
</file>