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61" r:id="rId3"/>
    <p:sldId id="262" r:id="rId4"/>
    <p:sldId id="263" r:id="rId5"/>
    <p:sldId id="264" r:id="rId6"/>
    <p:sldId id="257" r:id="rId7"/>
    <p:sldId id="265" r:id="rId8"/>
    <p:sldId id="268" r:id="rId9"/>
    <p:sldId id="269" r:id="rId10"/>
    <p:sldId id="266" r:id="rId11"/>
    <p:sldId id="267" r:id="rId12"/>
    <p:sldId id="258" r:id="rId13"/>
    <p:sldId id="25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17" autoAdjust="0"/>
  </p:normalViewPr>
  <p:slideViewPr>
    <p:cSldViewPr>
      <p:cViewPr>
        <p:scale>
          <a:sx n="100" d="100"/>
          <a:sy n="100" d="100"/>
        </p:scale>
        <p:origin x="-11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3AA62-32FA-4F15-B3C0-953E75F6BFAE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2156ED-6358-4A23-A880-90164E6819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432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56ED-6358-4A23-A880-90164E68194A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972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1B77-8BC2-4C14-A33F-1D9EBF0FC09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21469BF-38D2-4FCD-BE96-8946CE88C3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1B77-8BC2-4C14-A33F-1D9EBF0FC09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69BF-38D2-4FCD-BE96-8946CE88C3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1B77-8BC2-4C14-A33F-1D9EBF0FC09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69BF-38D2-4FCD-BE96-8946CE88C3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1B77-8BC2-4C14-A33F-1D9EBF0FC09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21469BF-38D2-4FCD-BE96-8946CE88C3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1B77-8BC2-4C14-A33F-1D9EBF0FC09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69BF-38D2-4FCD-BE96-8946CE88C3A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1B77-8BC2-4C14-A33F-1D9EBF0FC09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69BF-38D2-4FCD-BE96-8946CE88C3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1B77-8BC2-4C14-A33F-1D9EBF0FC09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21469BF-38D2-4FCD-BE96-8946CE88C3A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1B77-8BC2-4C14-A33F-1D9EBF0FC09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69BF-38D2-4FCD-BE96-8946CE88C3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1B77-8BC2-4C14-A33F-1D9EBF0FC09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69BF-38D2-4FCD-BE96-8946CE88C3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1B77-8BC2-4C14-A33F-1D9EBF0FC09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69BF-38D2-4FCD-BE96-8946CE88C3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1B77-8BC2-4C14-A33F-1D9EBF0FC09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69BF-38D2-4FCD-BE96-8946CE88C3A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7F51B77-8BC2-4C14-A33F-1D9EBF0FC09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21469BF-38D2-4FCD-BE96-8946CE88C3A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hertkov.ucoz.ru/load/uchebnye_predmety/fizicheskaja_kultura/36" TargetMode="External"/><Relationship Id="rId4" Type="http://schemas.openxmlformats.org/officeDocument/2006/relationships/hyperlink" Target="http://www.it-n.ru/board.aspx?cat_no=22924&amp;tmpl=Thread&amp;BoardId=22927&amp;ThreadId=446829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692696"/>
            <a:ext cx="4608512" cy="1222375"/>
          </a:xfrm>
        </p:spPr>
        <p:txBody>
          <a:bodyPr/>
          <a:lstStyle/>
          <a:p>
            <a:r>
              <a:rPr lang="ru-RU" sz="6000" dirty="0" smtClean="0"/>
              <a:t>Баскетбол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7302" y="1772816"/>
            <a:ext cx="8496944" cy="2376264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/>
              <a:t>Групповое </a:t>
            </a:r>
            <a:endParaRPr lang="ru-RU" sz="5400" b="1" dirty="0" smtClean="0"/>
          </a:p>
          <a:p>
            <a:pPr algn="ctr"/>
            <a:r>
              <a:rPr lang="ru-RU" sz="5400" b="1" dirty="0" smtClean="0"/>
              <a:t>взаимодействие </a:t>
            </a:r>
            <a:r>
              <a:rPr lang="ru-RU" sz="5400" b="1" dirty="0"/>
              <a:t>«тройка</a:t>
            </a:r>
            <a:r>
              <a:rPr lang="ru-RU" sz="5400" b="1" dirty="0" smtClean="0"/>
              <a:t>» </a:t>
            </a:r>
            <a:endParaRPr lang="ru-RU" sz="5400" b="1" dirty="0"/>
          </a:p>
        </p:txBody>
      </p:sp>
      <p:pic>
        <p:nvPicPr>
          <p:cNvPr id="5" name="Picture 3" descr="H:\ДОКУМЕНТЫ\Пашка\907994061.jp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149080"/>
            <a:ext cx="1571625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047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Задание по тактике игры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7230" y="4365104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Игрок 1 только, что сделал подбор мяча после неудачной атаки его кольца. Как ему следует распорядиться мячом?</a:t>
            </a:r>
          </a:p>
          <a:p>
            <a:r>
              <a:rPr lang="ru-RU" sz="2400" b="1" dirty="0" smtClean="0"/>
              <a:t>1)Дать </a:t>
            </a:r>
            <a:r>
              <a:rPr lang="ru-RU" sz="2400" b="1" dirty="0"/>
              <a:t>пас игроку 5</a:t>
            </a:r>
          </a:p>
          <a:p>
            <a:r>
              <a:rPr lang="ru-RU" sz="2400" b="1" dirty="0"/>
              <a:t>2)Дать пас игроку 3</a:t>
            </a:r>
          </a:p>
          <a:p>
            <a:r>
              <a:rPr lang="ru-RU" sz="2400" b="1" dirty="0"/>
              <a:t>3)Дать пас игроку 4</a:t>
            </a:r>
          </a:p>
          <a:p>
            <a:r>
              <a:rPr lang="ru-RU" sz="2400" b="1" dirty="0"/>
              <a:t>4)Самому начать ведение мяча в направлении 1 </a:t>
            </a:r>
          </a:p>
        </p:txBody>
      </p:sp>
      <p:pic>
        <p:nvPicPr>
          <p:cNvPr id="10" name="Picture 2" descr="C:\Documents and Settings\Света\Рабочий стол\Площадка\Площадка белая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067753" y="-607709"/>
            <a:ext cx="2936487" cy="6984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Равнобедренный треугольник 10"/>
          <p:cNvSpPr/>
          <p:nvPr/>
        </p:nvSpPr>
        <p:spPr>
          <a:xfrm>
            <a:off x="6408972" y="1772817"/>
            <a:ext cx="216024" cy="180019"/>
          </a:xfrm>
          <a:prstGeom prst="triangle">
            <a:avLst/>
          </a:prstGeom>
          <a:solidFill>
            <a:srgbClr val="F07F09"/>
          </a:solidFill>
          <a:ln w="42500" cap="flat" cmpd="sng" algn="ctr">
            <a:solidFill>
              <a:srgbClr val="F07F0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5161805" y="3284985"/>
            <a:ext cx="216024" cy="180019"/>
          </a:xfrm>
          <a:prstGeom prst="triangle">
            <a:avLst/>
          </a:prstGeom>
          <a:solidFill>
            <a:srgbClr val="F07F09"/>
          </a:solidFill>
          <a:ln w="42500" cap="flat" cmpd="sng" algn="ctr">
            <a:solidFill>
              <a:srgbClr val="F07F0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1512428" y="2850161"/>
            <a:ext cx="216024" cy="180019"/>
          </a:xfrm>
          <a:prstGeom prst="triangle">
            <a:avLst/>
          </a:prstGeom>
          <a:solidFill>
            <a:srgbClr val="F07F09"/>
          </a:solidFill>
          <a:ln w="42500" cap="flat" cmpd="sng" algn="ctr">
            <a:solidFill>
              <a:srgbClr val="F07F0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4500760" y="2329082"/>
            <a:ext cx="216024" cy="180019"/>
          </a:xfrm>
          <a:prstGeom prst="triangle">
            <a:avLst/>
          </a:prstGeom>
          <a:solidFill>
            <a:srgbClr val="F07F09"/>
          </a:solidFill>
          <a:ln w="42500" cap="flat" cmpd="sng" algn="ctr">
            <a:solidFill>
              <a:srgbClr val="F07F0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5974084" y="3537014"/>
            <a:ext cx="216024" cy="180019"/>
          </a:xfrm>
          <a:prstGeom prst="triangle">
            <a:avLst/>
          </a:prstGeom>
          <a:solidFill>
            <a:srgbClr val="F07F09"/>
          </a:solidFill>
          <a:ln w="42500" cap="flat" cmpd="sng" algn="ctr">
            <a:solidFill>
              <a:srgbClr val="F07F0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6120940" y="2060849"/>
            <a:ext cx="216024" cy="216024"/>
          </a:xfrm>
          <a:prstGeom prst="ellipse">
            <a:avLst/>
          </a:prstGeom>
          <a:gradFill rotWithShape="1">
            <a:gsLst>
              <a:gs pos="0">
                <a:sysClr val="windowText" lastClr="000000">
                  <a:tint val="65000"/>
                  <a:satMod val="270000"/>
                </a:sysClr>
              </a:gs>
              <a:gs pos="25000">
                <a:sysClr val="windowText" lastClr="000000">
                  <a:tint val="60000"/>
                  <a:satMod val="300000"/>
                </a:sysClr>
              </a:gs>
              <a:gs pos="100000">
                <a:sysClr val="windowText" lastClr="000000">
                  <a:tint val="29000"/>
                  <a:satMod val="400000"/>
                </a:sysClr>
              </a:gs>
            </a:gsLst>
            <a:lin ang="16200000" scaled="1"/>
          </a:gradFill>
          <a:ln w="9525" cap="flat" cmpd="sng" algn="ctr">
            <a:solidFill>
              <a:sysClr val="windowText" lastClr="000000">
                <a:satMod val="150000"/>
              </a:sysClr>
            </a:solidFill>
            <a:prstDash val="solid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4392748" y="1646424"/>
            <a:ext cx="216024" cy="216024"/>
          </a:xfrm>
          <a:prstGeom prst="ellipse">
            <a:avLst/>
          </a:prstGeom>
          <a:gradFill rotWithShape="1">
            <a:gsLst>
              <a:gs pos="0">
                <a:sysClr val="windowText" lastClr="000000">
                  <a:tint val="65000"/>
                  <a:satMod val="270000"/>
                </a:sysClr>
              </a:gs>
              <a:gs pos="25000">
                <a:sysClr val="windowText" lastClr="000000">
                  <a:tint val="60000"/>
                  <a:satMod val="300000"/>
                </a:sysClr>
              </a:gs>
              <a:gs pos="100000">
                <a:sysClr val="windowText" lastClr="000000">
                  <a:tint val="29000"/>
                  <a:satMod val="400000"/>
                </a:sysClr>
              </a:gs>
            </a:gsLst>
            <a:lin ang="16200000" scaled="1"/>
          </a:gradFill>
          <a:ln w="9525" cap="flat" cmpd="sng" algn="ctr">
            <a:solidFill>
              <a:sysClr val="windowText" lastClr="000000">
                <a:satMod val="150000"/>
              </a:sysClr>
            </a:solidFill>
            <a:prstDash val="solid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6228952" y="3284985"/>
            <a:ext cx="216024" cy="216024"/>
          </a:xfrm>
          <a:prstGeom prst="ellipse">
            <a:avLst/>
          </a:prstGeom>
          <a:gradFill rotWithShape="1">
            <a:gsLst>
              <a:gs pos="0">
                <a:sysClr val="windowText" lastClr="000000">
                  <a:tint val="65000"/>
                  <a:satMod val="270000"/>
                </a:sysClr>
              </a:gs>
              <a:gs pos="25000">
                <a:sysClr val="windowText" lastClr="000000">
                  <a:tint val="60000"/>
                  <a:satMod val="300000"/>
                </a:sysClr>
              </a:gs>
              <a:gs pos="100000">
                <a:sysClr val="windowText" lastClr="000000">
                  <a:tint val="29000"/>
                  <a:satMod val="400000"/>
                </a:sysClr>
              </a:gs>
            </a:gsLst>
            <a:lin ang="16200000" scaled="1"/>
          </a:gradFill>
          <a:ln w="9525" cap="flat" cmpd="sng" algn="ctr">
            <a:solidFill>
              <a:sysClr val="windowText" lastClr="000000">
                <a:satMod val="150000"/>
              </a:sysClr>
            </a:solidFill>
            <a:prstDash val="solid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5400860" y="2924945"/>
            <a:ext cx="216024" cy="216024"/>
          </a:xfrm>
          <a:prstGeom prst="ellipse">
            <a:avLst/>
          </a:prstGeom>
          <a:gradFill rotWithShape="1">
            <a:gsLst>
              <a:gs pos="0">
                <a:sysClr val="windowText" lastClr="000000">
                  <a:tint val="65000"/>
                  <a:satMod val="270000"/>
                </a:sysClr>
              </a:gs>
              <a:gs pos="25000">
                <a:sysClr val="windowText" lastClr="000000">
                  <a:tint val="60000"/>
                  <a:satMod val="300000"/>
                </a:sysClr>
              </a:gs>
              <a:gs pos="100000">
                <a:sysClr val="windowText" lastClr="000000">
                  <a:tint val="29000"/>
                  <a:satMod val="400000"/>
                </a:sysClr>
              </a:gs>
            </a:gsLst>
            <a:lin ang="16200000" scaled="1"/>
          </a:gradFill>
          <a:ln w="9525" cap="flat" cmpd="sng" algn="ctr">
            <a:solidFill>
              <a:sysClr val="windowText" lastClr="000000">
                <a:satMod val="150000"/>
              </a:sysClr>
            </a:solidFill>
            <a:prstDash val="solid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1296404" y="3220302"/>
            <a:ext cx="216024" cy="216024"/>
          </a:xfrm>
          <a:prstGeom prst="ellipse">
            <a:avLst/>
          </a:prstGeom>
          <a:gradFill rotWithShape="1">
            <a:gsLst>
              <a:gs pos="0">
                <a:sysClr val="windowText" lastClr="000000">
                  <a:tint val="65000"/>
                  <a:satMod val="270000"/>
                </a:sysClr>
              </a:gs>
              <a:gs pos="25000">
                <a:sysClr val="windowText" lastClr="000000">
                  <a:tint val="60000"/>
                  <a:satMod val="300000"/>
                </a:sysClr>
              </a:gs>
              <a:gs pos="100000">
                <a:sysClr val="windowText" lastClr="000000">
                  <a:tint val="29000"/>
                  <a:satMod val="400000"/>
                </a:sysClr>
              </a:gs>
            </a:gsLst>
            <a:lin ang="16200000" scaled="1"/>
          </a:gradFill>
          <a:ln w="9525" cap="flat" cmpd="sng" algn="ctr">
            <a:solidFill>
              <a:sysClr val="windowText" lastClr="000000">
                <a:satMod val="150000"/>
              </a:sysClr>
            </a:solidFill>
            <a:prstDash val="solid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82096" y="2014972"/>
            <a:ext cx="2984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359632" y="2905200"/>
            <a:ext cx="2984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2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255176" y="3160806"/>
            <a:ext cx="2984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3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4351520" y="1600547"/>
            <a:ext cx="2984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4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187724" y="3265240"/>
            <a:ext cx="2984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5</a:t>
            </a:r>
          </a:p>
        </p:txBody>
      </p:sp>
      <p:cxnSp>
        <p:nvCxnSpPr>
          <p:cNvPr id="26" name="Прямая со стрелкой 25"/>
          <p:cNvCxnSpPr>
            <a:stCxn id="16" idx="2"/>
            <a:endCxn id="17" idx="6"/>
          </p:cNvCxnSpPr>
          <p:nvPr/>
        </p:nvCxnSpPr>
        <p:spPr>
          <a:xfrm flipH="1" flipV="1">
            <a:off x="4608772" y="1754436"/>
            <a:ext cx="1512168" cy="414425"/>
          </a:xfrm>
          <a:prstGeom prst="straightConnector1">
            <a:avLst/>
          </a:prstGeom>
          <a:noFill/>
          <a:ln w="38100" cap="flat" cmpd="sng" algn="ctr">
            <a:solidFill>
              <a:srgbClr val="F07F09"/>
            </a:solidFill>
            <a:prstDash val="sysDash"/>
            <a:tailEnd type="arrow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</p:cxnSp>
      <p:cxnSp>
        <p:nvCxnSpPr>
          <p:cNvPr id="27" name="Прямая со стрелкой 26"/>
          <p:cNvCxnSpPr>
            <a:stCxn id="16" idx="5"/>
            <a:endCxn id="18" idx="0"/>
          </p:cNvCxnSpPr>
          <p:nvPr/>
        </p:nvCxnSpPr>
        <p:spPr>
          <a:xfrm rot="16200000" flipH="1">
            <a:off x="5801272" y="2749293"/>
            <a:ext cx="1039748" cy="31636"/>
          </a:xfrm>
          <a:prstGeom prst="straightConnector1">
            <a:avLst/>
          </a:prstGeom>
          <a:noFill/>
          <a:ln w="38100" cap="flat" cmpd="sng" algn="ctr">
            <a:solidFill>
              <a:srgbClr val="F07F09"/>
            </a:solidFill>
            <a:prstDash val="sysDash"/>
            <a:tailEnd type="arrow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</p:cxnSp>
      <p:cxnSp>
        <p:nvCxnSpPr>
          <p:cNvPr id="28" name="Прямая со стрелкой 27"/>
          <p:cNvCxnSpPr>
            <a:stCxn id="16" idx="3"/>
            <a:endCxn id="20" idx="7"/>
          </p:cNvCxnSpPr>
          <p:nvPr/>
        </p:nvCxnSpPr>
        <p:spPr>
          <a:xfrm flipH="1">
            <a:off x="1480792" y="2245237"/>
            <a:ext cx="4671784" cy="1006701"/>
          </a:xfrm>
          <a:prstGeom prst="straightConnector1">
            <a:avLst/>
          </a:prstGeom>
          <a:noFill/>
          <a:ln w="38100" cap="flat" cmpd="sng" algn="ctr">
            <a:solidFill>
              <a:srgbClr val="F07F09"/>
            </a:solidFill>
            <a:prstDash val="sysDash"/>
            <a:tailEnd type="arrow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</p:cxnSp>
      <p:sp>
        <p:nvSpPr>
          <p:cNvPr id="29" name="Полилиния 28"/>
          <p:cNvSpPr/>
          <p:nvPr/>
        </p:nvSpPr>
        <p:spPr>
          <a:xfrm>
            <a:off x="4404183" y="2093574"/>
            <a:ext cx="1724025" cy="161974"/>
          </a:xfrm>
          <a:custGeom>
            <a:avLst/>
            <a:gdLst>
              <a:gd name="connsiteX0" fmla="*/ 1724025 w 1724025"/>
              <a:gd name="connsiteY0" fmla="*/ 104792 h 161974"/>
              <a:gd name="connsiteX1" fmla="*/ 1524000 w 1724025"/>
              <a:gd name="connsiteY1" fmla="*/ 95267 h 161974"/>
              <a:gd name="connsiteX2" fmla="*/ 1438275 w 1724025"/>
              <a:gd name="connsiteY2" fmla="*/ 161942 h 161974"/>
              <a:gd name="connsiteX3" fmla="*/ 1333500 w 1724025"/>
              <a:gd name="connsiteY3" fmla="*/ 104792 h 161974"/>
              <a:gd name="connsiteX4" fmla="*/ 1162050 w 1724025"/>
              <a:gd name="connsiteY4" fmla="*/ 152417 h 161974"/>
              <a:gd name="connsiteX5" fmla="*/ 1076325 w 1724025"/>
              <a:gd name="connsiteY5" fmla="*/ 66692 h 161974"/>
              <a:gd name="connsiteX6" fmla="*/ 866775 w 1724025"/>
              <a:gd name="connsiteY6" fmla="*/ 123842 h 161974"/>
              <a:gd name="connsiteX7" fmla="*/ 809625 w 1724025"/>
              <a:gd name="connsiteY7" fmla="*/ 57167 h 161974"/>
              <a:gd name="connsiteX8" fmla="*/ 695325 w 1724025"/>
              <a:gd name="connsiteY8" fmla="*/ 114317 h 161974"/>
              <a:gd name="connsiteX9" fmla="*/ 619125 w 1724025"/>
              <a:gd name="connsiteY9" fmla="*/ 57167 h 161974"/>
              <a:gd name="connsiteX10" fmla="*/ 523875 w 1724025"/>
              <a:gd name="connsiteY10" fmla="*/ 114317 h 161974"/>
              <a:gd name="connsiteX11" fmla="*/ 438150 w 1724025"/>
              <a:gd name="connsiteY11" fmla="*/ 17 h 161974"/>
              <a:gd name="connsiteX12" fmla="*/ 323850 w 1724025"/>
              <a:gd name="connsiteY12" fmla="*/ 123842 h 161974"/>
              <a:gd name="connsiteX13" fmla="*/ 228600 w 1724025"/>
              <a:gd name="connsiteY13" fmla="*/ 19067 h 161974"/>
              <a:gd name="connsiteX14" fmla="*/ 114300 w 1724025"/>
              <a:gd name="connsiteY14" fmla="*/ 76217 h 161974"/>
              <a:gd name="connsiteX15" fmla="*/ 0 w 1724025"/>
              <a:gd name="connsiteY15" fmla="*/ 76217 h 161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24025" h="161974">
                <a:moveTo>
                  <a:pt x="1724025" y="104792"/>
                </a:moveTo>
                <a:cubicBezTo>
                  <a:pt x="1647825" y="95267"/>
                  <a:pt x="1571625" y="85742"/>
                  <a:pt x="1524000" y="95267"/>
                </a:cubicBezTo>
                <a:cubicBezTo>
                  <a:pt x="1476375" y="104792"/>
                  <a:pt x="1470025" y="160354"/>
                  <a:pt x="1438275" y="161942"/>
                </a:cubicBezTo>
                <a:cubicBezTo>
                  <a:pt x="1406525" y="163530"/>
                  <a:pt x="1379537" y="106379"/>
                  <a:pt x="1333500" y="104792"/>
                </a:cubicBezTo>
                <a:cubicBezTo>
                  <a:pt x="1287463" y="103205"/>
                  <a:pt x="1204912" y="158767"/>
                  <a:pt x="1162050" y="152417"/>
                </a:cubicBezTo>
                <a:cubicBezTo>
                  <a:pt x="1119188" y="146067"/>
                  <a:pt x="1125537" y="71454"/>
                  <a:pt x="1076325" y="66692"/>
                </a:cubicBezTo>
                <a:cubicBezTo>
                  <a:pt x="1027112" y="61929"/>
                  <a:pt x="911225" y="125430"/>
                  <a:pt x="866775" y="123842"/>
                </a:cubicBezTo>
                <a:cubicBezTo>
                  <a:pt x="822325" y="122255"/>
                  <a:pt x="838200" y="58754"/>
                  <a:pt x="809625" y="57167"/>
                </a:cubicBezTo>
                <a:cubicBezTo>
                  <a:pt x="781050" y="55579"/>
                  <a:pt x="727075" y="114317"/>
                  <a:pt x="695325" y="114317"/>
                </a:cubicBezTo>
                <a:cubicBezTo>
                  <a:pt x="663575" y="114317"/>
                  <a:pt x="647700" y="57167"/>
                  <a:pt x="619125" y="57167"/>
                </a:cubicBezTo>
                <a:cubicBezTo>
                  <a:pt x="590550" y="57167"/>
                  <a:pt x="554037" y="123842"/>
                  <a:pt x="523875" y="114317"/>
                </a:cubicBezTo>
                <a:cubicBezTo>
                  <a:pt x="493713" y="104792"/>
                  <a:pt x="471487" y="-1570"/>
                  <a:pt x="438150" y="17"/>
                </a:cubicBezTo>
                <a:cubicBezTo>
                  <a:pt x="404813" y="1604"/>
                  <a:pt x="358775" y="120667"/>
                  <a:pt x="323850" y="123842"/>
                </a:cubicBezTo>
                <a:cubicBezTo>
                  <a:pt x="288925" y="127017"/>
                  <a:pt x="263525" y="27004"/>
                  <a:pt x="228600" y="19067"/>
                </a:cubicBezTo>
                <a:cubicBezTo>
                  <a:pt x="193675" y="11130"/>
                  <a:pt x="152400" y="66692"/>
                  <a:pt x="114300" y="76217"/>
                </a:cubicBezTo>
                <a:cubicBezTo>
                  <a:pt x="76200" y="85742"/>
                  <a:pt x="23812" y="71455"/>
                  <a:pt x="0" y="76217"/>
                </a:cubicBezTo>
              </a:path>
            </a:pathLst>
          </a:custGeom>
          <a:noFill/>
          <a:ln w="38100" cap="flat" cmpd="sng" algn="ctr">
            <a:solidFill>
              <a:srgbClr val="F07F09"/>
            </a:solidFill>
            <a:prstDash val="solid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cxnSp>
        <p:nvCxnSpPr>
          <p:cNvPr id="30" name="Прямая со стрелкой 29"/>
          <p:cNvCxnSpPr>
            <a:stCxn id="29" idx="14"/>
          </p:cNvCxnSpPr>
          <p:nvPr/>
        </p:nvCxnSpPr>
        <p:spPr>
          <a:xfrm flipH="1" flipV="1">
            <a:off x="4248732" y="2168860"/>
            <a:ext cx="269751" cy="931"/>
          </a:xfrm>
          <a:prstGeom prst="straightConnector1">
            <a:avLst/>
          </a:prstGeom>
          <a:noFill/>
          <a:ln w="38100" cap="flat" cmpd="sng" algn="ctr">
            <a:solidFill>
              <a:srgbClr val="F07F09"/>
            </a:solidFill>
            <a:prstDash val="solid"/>
            <a:tailEnd type="arrow"/>
          </a:ln>
          <a:effectLst>
            <a:outerShdw blurRad="65500" dist="38100" dir="5400000" rotWithShape="0">
              <a:srgbClr val="000000">
                <a:alpha val="40000"/>
              </a:srgbClr>
            </a:outerShdw>
          </a:effectLst>
        </p:spPr>
      </p:cxnSp>
      <p:sp>
        <p:nvSpPr>
          <p:cNvPr id="31" name="Прямоугольник 30"/>
          <p:cNvSpPr/>
          <p:nvPr/>
        </p:nvSpPr>
        <p:spPr>
          <a:xfrm>
            <a:off x="3984255" y="2003699"/>
            <a:ext cx="2984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</a:rPr>
              <a:t>1</a:t>
            </a:r>
          </a:p>
        </p:txBody>
      </p:sp>
      <p:sp>
        <p:nvSpPr>
          <p:cNvPr id="32" name="Овал 31"/>
          <p:cNvSpPr/>
          <p:nvPr/>
        </p:nvSpPr>
        <p:spPr>
          <a:xfrm>
            <a:off x="6082096" y="2174561"/>
            <a:ext cx="45719" cy="70676"/>
          </a:xfrm>
          <a:prstGeom prst="ellipse">
            <a:avLst/>
          </a:prstGeom>
          <a:solidFill>
            <a:sysClr val="windowText" lastClr="000000"/>
          </a:solidFill>
          <a:ln w="42500" cap="flat" cmpd="sng" algn="ctr">
            <a:solidFill>
              <a:sysClr val="windowText" lastClr="000000">
                <a:shade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202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Задание по тактике игры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4077072"/>
            <a:ext cx="87129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Игрок 1 только, что сделал подбор мяча после неудачной атаки его кольца. Как ему следует распорядиться мячом?</a:t>
            </a:r>
          </a:p>
          <a:p>
            <a:r>
              <a:rPr lang="ru-RU" sz="2400" b="1" dirty="0" smtClean="0"/>
              <a:t>1)</a:t>
            </a:r>
            <a:r>
              <a:rPr lang="ru-RU" sz="2400" b="1" dirty="0" smtClean="0">
                <a:solidFill>
                  <a:srgbClr val="C00000"/>
                </a:solidFill>
              </a:rPr>
              <a:t>Игрок </a:t>
            </a:r>
            <a:r>
              <a:rPr lang="ru-RU" sz="2400" b="1" dirty="0">
                <a:solidFill>
                  <a:srgbClr val="C00000"/>
                </a:solidFill>
              </a:rPr>
              <a:t>5 закрыт и располагается близко от своего кольца</a:t>
            </a:r>
          </a:p>
          <a:p>
            <a:r>
              <a:rPr lang="ru-RU" sz="2400" b="1" dirty="0"/>
              <a:t>2)</a:t>
            </a:r>
            <a:r>
              <a:rPr lang="ru-RU" sz="2400" b="1" dirty="0">
                <a:solidFill>
                  <a:srgbClr val="C00000"/>
                </a:solidFill>
              </a:rPr>
              <a:t>Дать пас игроку 3. Длинные пасы легко перехватываются</a:t>
            </a:r>
          </a:p>
          <a:p>
            <a:r>
              <a:rPr lang="ru-RU" sz="2400" b="1" u="sng" dirty="0"/>
              <a:t>3)</a:t>
            </a:r>
            <a:r>
              <a:rPr lang="ru-RU" sz="2400" b="1" u="sng" dirty="0">
                <a:solidFill>
                  <a:srgbClr val="00B050"/>
                </a:solidFill>
              </a:rPr>
              <a:t>Дать пас игроку 4. Самое оптимальное.</a:t>
            </a:r>
          </a:p>
          <a:p>
            <a:r>
              <a:rPr lang="ru-RU" sz="2400" b="1" dirty="0"/>
              <a:t>4)</a:t>
            </a:r>
            <a:r>
              <a:rPr lang="ru-RU" sz="2400" b="1" dirty="0">
                <a:solidFill>
                  <a:srgbClr val="C00000"/>
                </a:solidFill>
              </a:rPr>
              <a:t>Самому начать ведение мяча в направлении 1. В итоге получится 5 на 5. </a:t>
            </a:r>
          </a:p>
        </p:txBody>
      </p:sp>
      <p:grpSp>
        <p:nvGrpSpPr>
          <p:cNvPr id="41" name="Группа 40"/>
          <p:cNvGrpSpPr/>
          <p:nvPr/>
        </p:nvGrpSpPr>
        <p:grpSpPr>
          <a:xfrm>
            <a:off x="1323154" y="1158594"/>
            <a:ext cx="6272412" cy="3062494"/>
            <a:chOff x="1323156" y="1052736"/>
            <a:chExt cx="6272412" cy="2664296"/>
          </a:xfrm>
        </p:grpSpPr>
        <p:pic>
          <p:nvPicPr>
            <p:cNvPr id="42" name="Picture 2" descr="C:\Documents and Settings\Света\Рабочий стол\Площадка\Площадка белая.bmp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3127214" y="-751322"/>
              <a:ext cx="2664296" cy="62724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" name="Равнобедренный треугольник 42"/>
            <p:cNvSpPr/>
            <p:nvPr/>
          </p:nvSpPr>
          <p:spPr>
            <a:xfrm>
              <a:off x="6948264" y="1412776"/>
              <a:ext cx="216024" cy="180019"/>
            </a:xfrm>
            <a:prstGeom prst="triangle">
              <a:avLst/>
            </a:prstGeom>
            <a:solidFill>
              <a:srgbClr val="F07F09"/>
            </a:solidFill>
            <a:ln w="42500" cap="flat" cmpd="sng" algn="ctr">
              <a:solidFill>
                <a:srgbClr val="F07F09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44" name="Равнобедренный треугольник 43"/>
            <p:cNvSpPr/>
            <p:nvPr/>
          </p:nvSpPr>
          <p:spPr>
            <a:xfrm>
              <a:off x="5701097" y="2924944"/>
              <a:ext cx="216024" cy="180019"/>
            </a:xfrm>
            <a:prstGeom prst="triangle">
              <a:avLst/>
            </a:prstGeom>
            <a:solidFill>
              <a:srgbClr val="F07F09"/>
            </a:solidFill>
            <a:ln w="42500" cap="flat" cmpd="sng" algn="ctr">
              <a:solidFill>
                <a:srgbClr val="F07F09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45" name="Равнобедренный треугольник 44"/>
            <p:cNvSpPr/>
            <p:nvPr/>
          </p:nvSpPr>
          <p:spPr>
            <a:xfrm>
              <a:off x="2051720" y="2490120"/>
              <a:ext cx="216024" cy="180019"/>
            </a:xfrm>
            <a:prstGeom prst="triangle">
              <a:avLst/>
            </a:prstGeom>
            <a:solidFill>
              <a:srgbClr val="F07F09"/>
            </a:solidFill>
            <a:ln w="42500" cap="flat" cmpd="sng" algn="ctr">
              <a:solidFill>
                <a:srgbClr val="F07F09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46" name="Равнобедренный треугольник 45"/>
            <p:cNvSpPr/>
            <p:nvPr/>
          </p:nvSpPr>
          <p:spPr>
            <a:xfrm>
              <a:off x="5040052" y="1969041"/>
              <a:ext cx="216024" cy="180019"/>
            </a:xfrm>
            <a:prstGeom prst="triangle">
              <a:avLst/>
            </a:prstGeom>
            <a:solidFill>
              <a:srgbClr val="F07F09"/>
            </a:solidFill>
            <a:ln w="42500" cap="flat" cmpd="sng" algn="ctr">
              <a:solidFill>
                <a:srgbClr val="F07F09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47" name="Равнобедренный треугольник 46"/>
            <p:cNvSpPr/>
            <p:nvPr/>
          </p:nvSpPr>
          <p:spPr>
            <a:xfrm>
              <a:off x="6513376" y="3176973"/>
              <a:ext cx="216024" cy="180019"/>
            </a:xfrm>
            <a:prstGeom prst="triangle">
              <a:avLst/>
            </a:prstGeom>
            <a:solidFill>
              <a:srgbClr val="F07F09"/>
            </a:solidFill>
            <a:ln w="42500" cap="flat" cmpd="sng" algn="ctr">
              <a:solidFill>
                <a:srgbClr val="F07F09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48" name="Овал 47"/>
            <p:cNvSpPr/>
            <p:nvPr/>
          </p:nvSpPr>
          <p:spPr>
            <a:xfrm>
              <a:off x="6660232" y="1700808"/>
              <a:ext cx="216024" cy="216024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tint val="65000"/>
                    <a:satMod val="270000"/>
                  </a:sysClr>
                </a:gs>
                <a:gs pos="25000">
                  <a:sysClr val="windowText" lastClr="000000">
                    <a:tint val="60000"/>
                    <a:satMod val="300000"/>
                  </a:sysClr>
                </a:gs>
                <a:gs pos="100000">
                  <a:sysClr val="windowText" lastClr="000000">
                    <a:tint val="29000"/>
                    <a:satMod val="400000"/>
                  </a:sysClr>
                </a:gs>
              </a:gsLst>
              <a:lin ang="16200000" scaled="1"/>
            </a:gradFill>
            <a:ln w="9525" cap="flat" cmpd="sng" algn="ctr">
              <a:solidFill>
                <a:sysClr val="windowText" lastClr="000000">
                  <a:satMod val="150000"/>
                </a:sysClr>
              </a:solidFill>
              <a:prstDash val="solid"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49" name="Овал 48"/>
            <p:cNvSpPr/>
            <p:nvPr/>
          </p:nvSpPr>
          <p:spPr>
            <a:xfrm>
              <a:off x="4932040" y="1286383"/>
              <a:ext cx="216024" cy="216024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tint val="65000"/>
                    <a:satMod val="270000"/>
                  </a:sysClr>
                </a:gs>
                <a:gs pos="25000">
                  <a:sysClr val="windowText" lastClr="000000">
                    <a:tint val="60000"/>
                    <a:satMod val="300000"/>
                  </a:sysClr>
                </a:gs>
                <a:gs pos="100000">
                  <a:sysClr val="windowText" lastClr="000000">
                    <a:tint val="29000"/>
                    <a:satMod val="400000"/>
                  </a:sysClr>
                </a:gs>
              </a:gsLst>
              <a:lin ang="16200000" scaled="1"/>
            </a:gradFill>
            <a:ln w="9525" cap="flat" cmpd="sng" algn="ctr">
              <a:solidFill>
                <a:sysClr val="windowText" lastClr="000000">
                  <a:satMod val="150000"/>
                </a:sysClr>
              </a:solidFill>
              <a:prstDash val="solid"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50" name="Овал 49"/>
            <p:cNvSpPr/>
            <p:nvPr/>
          </p:nvSpPr>
          <p:spPr>
            <a:xfrm>
              <a:off x="6768244" y="2924944"/>
              <a:ext cx="216024" cy="216024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tint val="65000"/>
                    <a:satMod val="270000"/>
                  </a:sysClr>
                </a:gs>
                <a:gs pos="25000">
                  <a:sysClr val="windowText" lastClr="000000">
                    <a:tint val="60000"/>
                    <a:satMod val="300000"/>
                  </a:sysClr>
                </a:gs>
                <a:gs pos="100000">
                  <a:sysClr val="windowText" lastClr="000000">
                    <a:tint val="29000"/>
                    <a:satMod val="400000"/>
                  </a:sysClr>
                </a:gs>
              </a:gsLst>
              <a:lin ang="16200000" scaled="1"/>
            </a:gradFill>
            <a:ln w="9525" cap="flat" cmpd="sng" algn="ctr">
              <a:solidFill>
                <a:sysClr val="windowText" lastClr="000000">
                  <a:satMod val="150000"/>
                </a:sysClr>
              </a:solidFill>
              <a:prstDash val="solid"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51" name="Овал 50"/>
            <p:cNvSpPr/>
            <p:nvPr/>
          </p:nvSpPr>
          <p:spPr>
            <a:xfrm>
              <a:off x="5940152" y="2564904"/>
              <a:ext cx="216024" cy="216024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tint val="65000"/>
                    <a:satMod val="270000"/>
                  </a:sysClr>
                </a:gs>
                <a:gs pos="25000">
                  <a:sysClr val="windowText" lastClr="000000">
                    <a:tint val="60000"/>
                    <a:satMod val="300000"/>
                  </a:sysClr>
                </a:gs>
                <a:gs pos="100000">
                  <a:sysClr val="windowText" lastClr="000000">
                    <a:tint val="29000"/>
                    <a:satMod val="400000"/>
                  </a:sysClr>
                </a:gs>
              </a:gsLst>
              <a:lin ang="16200000" scaled="1"/>
            </a:gradFill>
            <a:ln w="9525" cap="flat" cmpd="sng" algn="ctr">
              <a:solidFill>
                <a:sysClr val="windowText" lastClr="000000">
                  <a:satMod val="150000"/>
                </a:sysClr>
              </a:solidFill>
              <a:prstDash val="solid"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52" name="Овал 51"/>
            <p:cNvSpPr/>
            <p:nvPr/>
          </p:nvSpPr>
          <p:spPr>
            <a:xfrm>
              <a:off x="1835696" y="2860261"/>
              <a:ext cx="216024" cy="216024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tint val="65000"/>
                    <a:satMod val="270000"/>
                  </a:sysClr>
                </a:gs>
                <a:gs pos="25000">
                  <a:sysClr val="windowText" lastClr="000000">
                    <a:tint val="60000"/>
                    <a:satMod val="300000"/>
                  </a:sysClr>
                </a:gs>
                <a:gs pos="100000">
                  <a:sysClr val="windowText" lastClr="000000">
                    <a:tint val="29000"/>
                    <a:satMod val="400000"/>
                  </a:sysClr>
                </a:gs>
              </a:gsLst>
              <a:lin ang="16200000" scaled="1"/>
            </a:gradFill>
            <a:ln w="9525" cap="flat" cmpd="sng" algn="ctr">
              <a:solidFill>
                <a:sysClr val="windowText" lastClr="000000">
                  <a:satMod val="150000"/>
                </a:sysClr>
              </a:solidFill>
              <a:prstDash val="solid"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6621388" y="1654931"/>
              <a:ext cx="29848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/>
                </a:rPr>
                <a:t>1</a:t>
              </a: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5898924" y="2545159"/>
              <a:ext cx="29848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/>
                </a:rPr>
                <a:t>2</a:t>
              </a:r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1794468" y="2800765"/>
              <a:ext cx="29848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/>
                </a:rPr>
                <a:t>3</a:t>
              </a:r>
            </a:p>
          </p:txBody>
        </p:sp>
        <p:sp>
          <p:nvSpPr>
            <p:cNvPr id="56" name="Прямоугольник 55"/>
            <p:cNvSpPr/>
            <p:nvPr/>
          </p:nvSpPr>
          <p:spPr>
            <a:xfrm>
              <a:off x="4890812" y="1240506"/>
              <a:ext cx="29848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/>
                </a:rPr>
                <a:t>4</a:t>
              </a:r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6727016" y="2905199"/>
              <a:ext cx="29848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/>
                </a:rPr>
                <a:t>5</a:t>
              </a:r>
            </a:p>
          </p:txBody>
        </p:sp>
        <p:cxnSp>
          <p:nvCxnSpPr>
            <p:cNvPr id="58" name="Прямая со стрелкой 57"/>
            <p:cNvCxnSpPr>
              <a:stCxn id="48" idx="2"/>
              <a:endCxn id="49" idx="6"/>
            </p:cNvCxnSpPr>
            <p:nvPr/>
          </p:nvCxnSpPr>
          <p:spPr>
            <a:xfrm flipH="1" flipV="1">
              <a:off x="5148064" y="1394395"/>
              <a:ext cx="1512168" cy="414425"/>
            </a:xfrm>
            <a:prstGeom prst="straightConnector1">
              <a:avLst/>
            </a:prstGeom>
            <a:noFill/>
            <a:ln w="38100" cap="flat" cmpd="sng" algn="ctr">
              <a:solidFill>
                <a:srgbClr val="F07F09"/>
              </a:solidFill>
              <a:prstDash val="sysDash"/>
              <a:tailEnd type="arrow"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</p:cxnSp>
        <p:cxnSp>
          <p:nvCxnSpPr>
            <p:cNvPr id="59" name="Прямая со стрелкой 58"/>
            <p:cNvCxnSpPr>
              <a:stCxn id="48" idx="5"/>
              <a:endCxn id="50" idx="0"/>
            </p:cNvCxnSpPr>
            <p:nvPr/>
          </p:nvCxnSpPr>
          <p:spPr>
            <a:xfrm>
              <a:off x="6844620" y="1885196"/>
              <a:ext cx="31636" cy="1039748"/>
            </a:xfrm>
            <a:prstGeom prst="straightConnector1">
              <a:avLst/>
            </a:prstGeom>
            <a:noFill/>
            <a:ln w="38100" cap="flat" cmpd="sng" algn="ctr">
              <a:solidFill>
                <a:srgbClr val="F07F09"/>
              </a:solidFill>
              <a:prstDash val="sysDash"/>
              <a:tailEnd type="arrow"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</p:cxnSp>
        <p:cxnSp>
          <p:nvCxnSpPr>
            <p:cNvPr id="60" name="Прямая со стрелкой 59"/>
            <p:cNvCxnSpPr>
              <a:stCxn id="48" idx="3"/>
              <a:endCxn id="52" idx="7"/>
            </p:cNvCxnSpPr>
            <p:nvPr/>
          </p:nvCxnSpPr>
          <p:spPr>
            <a:xfrm flipH="1">
              <a:off x="2020084" y="1885196"/>
              <a:ext cx="4671784" cy="1006701"/>
            </a:xfrm>
            <a:prstGeom prst="straightConnector1">
              <a:avLst/>
            </a:prstGeom>
            <a:noFill/>
            <a:ln w="38100" cap="flat" cmpd="sng" algn="ctr">
              <a:solidFill>
                <a:srgbClr val="F07F09"/>
              </a:solidFill>
              <a:prstDash val="sysDash"/>
              <a:tailEnd type="arrow"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</p:cxnSp>
        <p:sp>
          <p:nvSpPr>
            <p:cNvPr id="61" name="Полилиния 60"/>
            <p:cNvSpPr/>
            <p:nvPr/>
          </p:nvSpPr>
          <p:spPr>
            <a:xfrm>
              <a:off x="4943475" y="1733533"/>
              <a:ext cx="1724025" cy="161974"/>
            </a:xfrm>
            <a:custGeom>
              <a:avLst/>
              <a:gdLst>
                <a:gd name="connsiteX0" fmla="*/ 1724025 w 1724025"/>
                <a:gd name="connsiteY0" fmla="*/ 104792 h 161974"/>
                <a:gd name="connsiteX1" fmla="*/ 1524000 w 1724025"/>
                <a:gd name="connsiteY1" fmla="*/ 95267 h 161974"/>
                <a:gd name="connsiteX2" fmla="*/ 1438275 w 1724025"/>
                <a:gd name="connsiteY2" fmla="*/ 161942 h 161974"/>
                <a:gd name="connsiteX3" fmla="*/ 1333500 w 1724025"/>
                <a:gd name="connsiteY3" fmla="*/ 104792 h 161974"/>
                <a:gd name="connsiteX4" fmla="*/ 1162050 w 1724025"/>
                <a:gd name="connsiteY4" fmla="*/ 152417 h 161974"/>
                <a:gd name="connsiteX5" fmla="*/ 1076325 w 1724025"/>
                <a:gd name="connsiteY5" fmla="*/ 66692 h 161974"/>
                <a:gd name="connsiteX6" fmla="*/ 866775 w 1724025"/>
                <a:gd name="connsiteY6" fmla="*/ 123842 h 161974"/>
                <a:gd name="connsiteX7" fmla="*/ 809625 w 1724025"/>
                <a:gd name="connsiteY7" fmla="*/ 57167 h 161974"/>
                <a:gd name="connsiteX8" fmla="*/ 695325 w 1724025"/>
                <a:gd name="connsiteY8" fmla="*/ 114317 h 161974"/>
                <a:gd name="connsiteX9" fmla="*/ 619125 w 1724025"/>
                <a:gd name="connsiteY9" fmla="*/ 57167 h 161974"/>
                <a:gd name="connsiteX10" fmla="*/ 523875 w 1724025"/>
                <a:gd name="connsiteY10" fmla="*/ 114317 h 161974"/>
                <a:gd name="connsiteX11" fmla="*/ 438150 w 1724025"/>
                <a:gd name="connsiteY11" fmla="*/ 17 h 161974"/>
                <a:gd name="connsiteX12" fmla="*/ 323850 w 1724025"/>
                <a:gd name="connsiteY12" fmla="*/ 123842 h 161974"/>
                <a:gd name="connsiteX13" fmla="*/ 228600 w 1724025"/>
                <a:gd name="connsiteY13" fmla="*/ 19067 h 161974"/>
                <a:gd name="connsiteX14" fmla="*/ 114300 w 1724025"/>
                <a:gd name="connsiteY14" fmla="*/ 76217 h 161974"/>
                <a:gd name="connsiteX15" fmla="*/ 0 w 1724025"/>
                <a:gd name="connsiteY15" fmla="*/ 76217 h 161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724025" h="161974">
                  <a:moveTo>
                    <a:pt x="1724025" y="104792"/>
                  </a:moveTo>
                  <a:cubicBezTo>
                    <a:pt x="1647825" y="95267"/>
                    <a:pt x="1571625" y="85742"/>
                    <a:pt x="1524000" y="95267"/>
                  </a:cubicBezTo>
                  <a:cubicBezTo>
                    <a:pt x="1476375" y="104792"/>
                    <a:pt x="1470025" y="160354"/>
                    <a:pt x="1438275" y="161942"/>
                  </a:cubicBezTo>
                  <a:cubicBezTo>
                    <a:pt x="1406525" y="163530"/>
                    <a:pt x="1379537" y="106379"/>
                    <a:pt x="1333500" y="104792"/>
                  </a:cubicBezTo>
                  <a:cubicBezTo>
                    <a:pt x="1287463" y="103205"/>
                    <a:pt x="1204912" y="158767"/>
                    <a:pt x="1162050" y="152417"/>
                  </a:cubicBezTo>
                  <a:cubicBezTo>
                    <a:pt x="1119188" y="146067"/>
                    <a:pt x="1125537" y="71454"/>
                    <a:pt x="1076325" y="66692"/>
                  </a:cubicBezTo>
                  <a:cubicBezTo>
                    <a:pt x="1027112" y="61929"/>
                    <a:pt x="911225" y="125430"/>
                    <a:pt x="866775" y="123842"/>
                  </a:cubicBezTo>
                  <a:cubicBezTo>
                    <a:pt x="822325" y="122255"/>
                    <a:pt x="838200" y="58754"/>
                    <a:pt x="809625" y="57167"/>
                  </a:cubicBezTo>
                  <a:cubicBezTo>
                    <a:pt x="781050" y="55579"/>
                    <a:pt x="727075" y="114317"/>
                    <a:pt x="695325" y="114317"/>
                  </a:cubicBezTo>
                  <a:cubicBezTo>
                    <a:pt x="663575" y="114317"/>
                    <a:pt x="647700" y="57167"/>
                    <a:pt x="619125" y="57167"/>
                  </a:cubicBezTo>
                  <a:cubicBezTo>
                    <a:pt x="590550" y="57167"/>
                    <a:pt x="554037" y="123842"/>
                    <a:pt x="523875" y="114317"/>
                  </a:cubicBezTo>
                  <a:cubicBezTo>
                    <a:pt x="493713" y="104792"/>
                    <a:pt x="471487" y="-1570"/>
                    <a:pt x="438150" y="17"/>
                  </a:cubicBezTo>
                  <a:cubicBezTo>
                    <a:pt x="404813" y="1604"/>
                    <a:pt x="358775" y="120667"/>
                    <a:pt x="323850" y="123842"/>
                  </a:cubicBezTo>
                  <a:cubicBezTo>
                    <a:pt x="288925" y="127017"/>
                    <a:pt x="263525" y="27004"/>
                    <a:pt x="228600" y="19067"/>
                  </a:cubicBezTo>
                  <a:cubicBezTo>
                    <a:pt x="193675" y="11130"/>
                    <a:pt x="152400" y="66692"/>
                    <a:pt x="114300" y="76217"/>
                  </a:cubicBezTo>
                  <a:cubicBezTo>
                    <a:pt x="76200" y="85742"/>
                    <a:pt x="23812" y="71455"/>
                    <a:pt x="0" y="76217"/>
                  </a:cubicBezTo>
                </a:path>
              </a:pathLst>
            </a:custGeom>
            <a:noFill/>
            <a:ln w="38100" cap="flat" cmpd="sng" algn="ctr">
              <a:solidFill>
                <a:srgbClr val="F07F09"/>
              </a:solidFill>
              <a:prstDash val="solid"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cxnSp>
          <p:nvCxnSpPr>
            <p:cNvPr id="62" name="Прямая со стрелкой 61"/>
            <p:cNvCxnSpPr>
              <a:stCxn id="61" idx="14"/>
            </p:cNvCxnSpPr>
            <p:nvPr/>
          </p:nvCxnSpPr>
          <p:spPr>
            <a:xfrm flipH="1" flipV="1">
              <a:off x="4788025" y="1808820"/>
              <a:ext cx="269750" cy="930"/>
            </a:xfrm>
            <a:prstGeom prst="straightConnector1">
              <a:avLst/>
            </a:prstGeom>
            <a:noFill/>
            <a:ln w="38100" cap="flat" cmpd="sng" algn="ctr">
              <a:solidFill>
                <a:srgbClr val="F07F09"/>
              </a:solidFill>
              <a:prstDash val="solid"/>
              <a:tailEnd type="arrow"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</p:cxnSp>
        <p:sp>
          <p:nvSpPr>
            <p:cNvPr id="63" name="Прямоугольник 62"/>
            <p:cNvSpPr/>
            <p:nvPr/>
          </p:nvSpPr>
          <p:spPr>
            <a:xfrm>
              <a:off x="4523547" y="1643658"/>
              <a:ext cx="29848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/>
                </a:rPr>
                <a:t>1</a:t>
              </a:r>
            </a:p>
          </p:txBody>
        </p:sp>
        <p:sp>
          <p:nvSpPr>
            <p:cNvPr id="64" name="Овал 63"/>
            <p:cNvSpPr/>
            <p:nvPr/>
          </p:nvSpPr>
          <p:spPr>
            <a:xfrm>
              <a:off x="6621388" y="1814520"/>
              <a:ext cx="45719" cy="70676"/>
            </a:xfrm>
            <a:prstGeom prst="ellipse">
              <a:avLst/>
            </a:prstGeom>
            <a:solidFill>
              <a:sysClr val="windowText" lastClr="000000"/>
            </a:solidFill>
            <a:ln w="42500" cap="flat" cmpd="sng" algn="ctr">
              <a:solidFill>
                <a:sysClr val="windowText" lastClr="000000">
                  <a:shade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grpSp>
          <p:nvGrpSpPr>
            <p:cNvPr id="65" name="Группа 37"/>
            <p:cNvGrpSpPr/>
            <p:nvPr/>
          </p:nvGrpSpPr>
          <p:grpSpPr>
            <a:xfrm>
              <a:off x="3000364" y="2500306"/>
              <a:ext cx="285752" cy="357190"/>
              <a:chOff x="5857884" y="5643578"/>
              <a:chExt cx="285752" cy="357190"/>
            </a:xfrm>
          </p:grpSpPr>
          <p:cxnSp>
            <p:nvCxnSpPr>
              <p:cNvPr id="73" name="Прямая соединительная линия 72"/>
              <p:cNvCxnSpPr/>
              <p:nvPr/>
            </p:nvCxnSpPr>
            <p:spPr>
              <a:xfrm rot="16200000" flipH="1">
                <a:off x="5822165" y="5679297"/>
                <a:ext cx="357190" cy="285752"/>
              </a:xfrm>
              <a:prstGeom prst="line">
                <a:avLst/>
              </a:prstGeom>
              <a:noFill/>
              <a:ln w="63500" cap="flat" cmpd="sng" algn="ctr">
                <a:solidFill>
                  <a:srgbClr val="C00000"/>
                </a:solidFill>
                <a:prstDash val="solid"/>
              </a:ln>
              <a:effectLst>
                <a:outerShdw blurRad="65500" dist="38100" dir="5400000" rotWithShape="0">
                  <a:srgbClr val="000000">
                    <a:alpha val="40000"/>
                  </a:srgbClr>
                </a:outerShdw>
              </a:effectLst>
            </p:spPr>
          </p:cxnSp>
          <p:cxnSp>
            <p:nvCxnSpPr>
              <p:cNvPr id="74" name="Прямая соединительная линия 73"/>
              <p:cNvCxnSpPr/>
              <p:nvPr/>
            </p:nvCxnSpPr>
            <p:spPr>
              <a:xfrm rot="5400000">
                <a:off x="5822165" y="5679297"/>
                <a:ext cx="357190" cy="285752"/>
              </a:xfrm>
              <a:prstGeom prst="line">
                <a:avLst/>
              </a:prstGeom>
              <a:noFill/>
              <a:ln w="63500" cap="flat" cmpd="sng" algn="ctr">
                <a:solidFill>
                  <a:srgbClr val="C00000"/>
                </a:solidFill>
                <a:prstDash val="solid"/>
              </a:ln>
              <a:effectLst>
                <a:outerShdw blurRad="65500" dist="38100" dir="5400000" rotWithShape="0">
                  <a:srgbClr val="000000">
                    <a:alpha val="40000"/>
                  </a:srgbClr>
                </a:outerShdw>
              </a:effectLst>
            </p:spPr>
          </p:cxnSp>
        </p:grpSp>
        <p:grpSp>
          <p:nvGrpSpPr>
            <p:cNvPr id="66" name="Группа 37"/>
            <p:cNvGrpSpPr/>
            <p:nvPr/>
          </p:nvGrpSpPr>
          <p:grpSpPr>
            <a:xfrm>
              <a:off x="6715140" y="2357430"/>
              <a:ext cx="285752" cy="357190"/>
              <a:chOff x="5857884" y="5643578"/>
              <a:chExt cx="285752" cy="357190"/>
            </a:xfrm>
          </p:grpSpPr>
          <p:cxnSp>
            <p:nvCxnSpPr>
              <p:cNvPr id="71" name="Прямая соединительная линия 70"/>
              <p:cNvCxnSpPr/>
              <p:nvPr/>
            </p:nvCxnSpPr>
            <p:spPr>
              <a:xfrm rot="16200000" flipH="1">
                <a:off x="5822165" y="5679297"/>
                <a:ext cx="357190" cy="285752"/>
              </a:xfrm>
              <a:prstGeom prst="line">
                <a:avLst/>
              </a:prstGeom>
              <a:noFill/>
              <a:ln w="63500" cap="flat" cmpd="sng" algn="ctr">
                <a:solidFill>
                  <a:srgbClr val="C00000"/>
                </a:solidFill>
                <a:prstDash val="solid"/>
              </a:ln>
              <a:effectLst>
                <a:outerShdw blurRad="65500" dist="38100" dir="5400000" rotWithShape="0">
                  <a:srgbClr val="000000">
                    <a:alpha val="40000"/>
                  </a:srgbClr>
                </a:outerShdw>
              </a:effectLst>
            </p:spPr>
          </p:cxnSp>
          <p:cxnSp>
            <p:nvCxnSpPr>
              <p:cNvPr id="72" name="Прямая соединительная линия 71"/>
              <p:cNvCxnSpPr/>
              <p:nvPr/>
            </p:nvCxnSpPr>
            <p:spPr>
              <a:xfrm rot="5400000">
                <a:off x="5822165" y="5679297"/>
                <a:ext cx="357190" cy="285752"/>
              </a:xfrm>
              <a:prstGeom prst="line">
                <a:avLst/>
              </a:prstGeom>
              <a:noFill/>
              <a:ln w="63500" cap="flat" cmpd="sng" algn="ctr">
                <a:solidFill>
                  <a:srgbClr val="C00000"/>
                </a:solidFill>
                <a:prstDash val="solid"/>
              </a:ln>
              <a:effectLst>
                <a:outerShdw blurRad="65500" dist="38100" dir="5400000" rotWithShape="0">
                  <a:srgbClr val="000000">
                    <a:alpha val="40000"/>
                  </a:srgbClr>
                </a:outerShdw>
              </a:effectLst>
            </p:spPr>
          </p:cxnSp>
        </p:grpSp>
        <p:grpSp>
          <p:nvGrpSpPr>
            <p:cNvPr id="67" name="Группа 37"/>
            <p:cNvGrpSpPr/>
            <p:nvPr/>
          </p:nvGrpSpPr>
          <p:grpSpPr>
            <a:xfrm>
              <a:off x="5357818" y="1714488"/>
              <a:ext cx="285752" cy="357190"/>
              <a:chOff x="5857884" y="5643578"/>
              <a:chExt cx="285752" cy="357190"/>
            </a:xfrm>
          </p:grpSpPr>
          <p:cxnSp>
            <p:nvCxnSpPr>
              <p:cNvPr id="69" name="Прямая соединительная линия 68"/>
              <p:cNvCxnSpPr/>
              <p:nvPr/>
            </p:nvCxnSpPr>
            <p:spPr>
              <a:xfrm rot="16200000" flipH="1">
                <a:off x="5822165" y="5679297"/>
                <a:ext cx="357190" cy="285752"/>
              </a:xfrm>
              <a:prstGeom prst="line">
                <a:avLst/>
              </a:prstGeom>
              <a:noFill/>
              <a:ln w="63500" cap="flat" cmpd="sng" algn="ctr">
                <a:solidFill>
                  <a:srgbClr val="C00000"/>
                </a:solidFill>
                <a:prstDash val="solid"/>
              </a:ln>
              <a:effectLst>
                <a:outerShdw blurRad="65500" dist="38100" dir="5400000" rotWithShape="0">
                  <a:srgbClr val="000000">
                    <a:alpha val="40000"/>
                  </a:srgbClr>
                </a:outerShdw>
              </a:effectLst>
            </p:spPr>
          </p:cxnSp>
          <p:cxnSp>
            <p:nvCxnSpPr>
              <p:cNvPr id="70" name="Прямая соединительная линия 69"/>
              <p:cNvCxnSpPr/>
              <p:nvPr/>
            </p:nvCxnSpPr>
            <p:spPr>
              <a:xfrm rot="5400000">
                <a:off x="5822165" y="5679297"/>
                <a:ext cx="357190" cy="285752"/>
              </a:xfrm>
              <a:prstGeom prst="line">
                <a:avLst/>
              </a:prstGeom>
              <a:noFill/>
              <a:ln w="63500" cap="flat" cmpd="sng" algn="ctr">
                <a:solidFill>
                  <a:srgbClr val="C00000"/>
                </a:solidFill>
                <a:prstDash val="solid"/>
              </a:ln>
              <a:effectLst>
                <a:outerShdw blurRad="65500" dist="38100" dir="5400000" rotWithShape="0">
                  <a:srgbClr val="000000">
                    <a:alpha val="40000"/>
                  </a:srgbClr>
                </a:outerShdw>
              </a:effectLst>
            </p:spPr>
          </p:cxnSp>
        </p:grpSp>
        <p:cxnSp>
          <p:nvCxnSpPr>
            <p:cNvPr id="68" name="Прямая со стрелкой 67"/>
            <p:cNvCxnSpPr/>
            <p:nvPr/>
          </p:nvCxnSpPr>
          <p:spPr>
            <a:xfrm flipH="1" flipV="1">
              <a:off x="5143504" y="1357302"/>
              <a:ext cx="1512168" cy="414425"/>
            </a:xfrm>
            <a:prstGeom prst="straightConnector1">
              <a:avLst/>
            </a:prstGeom>
            <a:noFill/>
            <a:ln w="38100" cap="flat" cmpd="sng" algn="ctr">
              <a:solidFill>
                <a:srgbClr val="00B050"/>
              </a:solidFill>
              <a:prstDash val="sysDash"/>
              <a:tailEnd type="arrow"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</p:cxnSp>
      </p:grpSp>
    </p:spTree>
    <p:extLst>
      <p:ext uri="{BB962C8B-B14F-4D97-AF65-F5344CB8AC3E}">
        <p14:creationId xmlns:p14="http://schemas.microsoft.com/office/powerpoint/2010/main" val="411144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468560" y="1988840"/>
            <a:ext cx="5400600" cy="38884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/>
              <a:t> 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Решение проблемы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00708" y="1340768"/>
            <a:ext cx="8064896" cy="358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sz="2800" b="1" dirty="0"/>
              <a:t>В процессе </a:t>
            </a:r>
            <a:r>
              <a:rPr lang="ru-RU" sz="2800" b="1" dirty="0" smtClean="0"/>
              <a:t>урока </a:t>
            </a:r>
            <a:r>
              <a:rPr lang="ru-RU" sz="2800" b="1" dirty="0"/>
              <a:t>было </a:t>
            </a:r>
            <a:r>
              <a:rPr lang="ru-RU" sz="2800" b="1" dirty="0" smtClean="0"/>
              <a:t>выявлено, что </a:t>
            </a:r>
            <a:r>
              <a:rPr lang="ru-RU" sz="2800" b="1" dirty="0"/>
              <a:t>на результат игры </a:t>
            </a:r>
            <a:r>
              <a:rPr lang="ru-RU" sz="2800" b="1" dirty="0" smtClean="0"/>
              <a:t>влияет:</a:t>
            </a:r>
          </a:p>
          <a:p>
            <a:pPr marL="285750" indent="-285750">
              <a:lnSpc>
                <a:spcPct val="90000"/>
              </a:lnSpc>
              <a:buFontTx/>
              <a:buChar char="-"/>
              <a:defRPr/>
            </a:pPr>
            <a:r>
              <a:rPr lang="ru-RU" sz="2800" b="1" dirty="0" smtClean="0"/>
              <a:t>расстановка игроков; </a:t>
            </a:r>
          </a:p>
          <a:p>
            <a:pPr marL="285750" indent="-285750">
              <a:lnSpc>
                <a:spcPct val="90000"/>
              </a:lnSpc>
              <a:buFontTx/>
              <a:buChar char="-"/>
              <a:defRPr/>
            </a:pPr>
            <a:r>
              <a:rPr lang="ru-RU" sz="2800" b="1" dirty="0" smtClean="0"/>
              <a:t>взаимодействие игроков; </a:t>
            </a:r>
          </a:p>
          <a:p>
            <a:pPr marL="285750" indent="-285750">
              <a:lnSpc>
                <a:spcPct val="90000"/>
              </a:lnSpc>
              <a:buFontTx/>
              <a:buChar char="-"/>
              <a:defRPr/>
            </a:pPr>
            <a:r>
              <a:rPr lang="ru-RU" sz="2800" b="1" dirty="0" smtClean="0"/>
              <a:t>способность </a:t>
            </a:r>
            <a:r>
              <a:rPr lang="ru-RU" sz="2800" b="1" dirty="0"/>
              <a:t>точно соизмерять и регулировать пространственные временные и динамические параметры </a:t>
            </a:r>
            <a:r>
              <a:rPr lang="ru-RU" sz="2800" b="1" dirty="0" smtClean="0"/>
              <a:t>движений;</a:t>
            </a:r>
          </a:p>
          <a:p>
            <a:pPr marL="285750" indent="-285750">
              <a:lnSpc>
                <a:spcPct val="90000"/>
              </a:lnSpc>
              <a:buFontTx/>
              <a:buChar char="-"/>
              <a:defRPr/>
            </a:pPr>
            <a:r>
              <a:rPr lang="ru-RU" sz="2800" b="1" dirty="0" smtClean="0"/>
              <a:t>способность </a:t>
            </a:r>
            <a:r>
              <a:rPr lang="ru-RU" sz="2800" b="1" dirty="0"/>
              <a:t>выполнять двигательные действия без излишней </a:t>
            </a:r>
            <a:r>
              <a:rPr lang="ru-RU" sz="2800" b="1" dirty="0" smtClean="0"/>
              <a:t>напряженности.</a:t>
            </a:r>
            <a:endParaRPr lang="ru-RU" sz="2800" b="1" dirty="0"/>
          </a:p>
        </p:txBody>
      </p:sp>
      <p:pic>
        <p:nvPicPr>
          <p:cNvPr id="17" name="Picture 3" descr="H:\ДОКУМЕНТЫ\Пашка\907994061.jp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923287"/>
            <a:ext cx="1571625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610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90140"/>
            <a:ext cx="8352928" cy="3989688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Calibri" panose="020F0502020204030204" pitchFamily="34" charset="0"/>
              </a:rPr>
              <a:t>А) Список используемых печатных источников</a:t>
            </a:r>
          </a:p>
          <a:p>
            <a:r>
              <a:rPr lang="ru-RU" sz="2400" b="1" dirty="0" smtClean="0"/>
              <a:t>Журнал «Спорт в школе»  - 2012г. №7, - 2012г.  №9,  - 2013г.  №1</a:t>
            </a:r>
          </a:p>
          <a:p>
            <a:r>
              <a:rPr lang="ru-RU" sz="2400" dirty="0">
                <a:latin typeface="Calibri" panose="020F0502020204030204" pitchFamily="34" charset="0"/>
              </a:rPr>
              <a:t>Б) Активные ссылки на страницы материала в Интернете</a:t>
            </a:r>
            <a:r>
              <a:rPr lang="ru-RU" sz="2400" dirty="0" smtClean="0">
                <a:latin typeface="Calibri" panose="020F0502020204030204" pitchFamily="34" charset="0"/>
              </a:rPr>
              <a:t>.</a:t>
            </a:r>
          </a:p>
          <a:p>
            <a:endParaRPr lang="ru-RU" sz="2400" dirty="0" smtClean="0">
              <a:latin typeface="Calibri" panose="020F0502020204030204" pitchFamily="34" charset="0"/>
            </a:endParaRPr>
          </a:p>
          <a:p>
            <a:r>
              <a:rPr lang="ru-RU" sz="2400" dirty="0" smtClean="0">
                <a:latin typeface="Calibri" panose="020F0502020204030204" pitchFamily="34" charset="0"/>
              </a:rPr>
              <a:t> </a:t>
            </a:r>
            <a:endParaRPr lang="ru-RU" sz="2400" dirty="0">
              <a:latin typeface="Calibri" panose="020F0502020204030204" pitchFamily="34" charset="0"/>
            </a:endParaRPr>
          </a:p>
          <a:p>
            <a:endParaRPr lang="ru-RU" sz="2400" b="1" dirty="0" smtClean="0"/>
          </a:p>
          <a:p>
            <a:endParaRPr lang="ru-RU" sz="2400" b="1" dirty="0"/>
          </a:p>
        </p:txBody>
      </p:sp>
      <p:pic>
        <p:nvPicPr>
          <p:cNvPr id="6" name="Picture 3" descr="H:\ДОКУМЕНТЫ\Пашка\907994061.jp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5013176"/>
            <a:ext cx="1571625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H:\ДОКУМЕНТЫ\Пашка\8792481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284984"/>
            <a:ext cx="1933575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99591" y="2967335"/>
            <a:ext cx="631083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 </a:t>
            </a:r>
            <a:r>
              <a:rPr lang="en-US" dirty="0">
                <a:hlinkClick r:id="rId4"/>
              </a:rPr>
              <a:t>http://www.it-n.ru/board.aspx?cat_no=22924&amp;tmpl=Thread&amp;BoardId=22927&amp;ThreadId=446829</a:t>
            </a:r>
            <a:r>
              <a:rPr lang="ru-RU" dirty="0"/>
              <a:t> Презентация «Тактика игры в баскетбол» (тестовые задания)</a:t>
            </a:r>
          </a:p>
          <a:p>
            <a:r>
              <a:rPr lang="ru-RU" dirty="0" smtClean="0"/>
              <a:t>2.</a:t>
            </a:r>
            <a:r>
              <a:rPr lang="en-US" dirty="0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chertkov.ucoz.ru/load/uchebnye_predmety/fizicheskaja_kultura/36</a:t>
            </a:r>
            <a:r>
              <a:rPr lang="ru-RU" dirty="0" smtClean="0"/>
              <a:t>  Конспект урока « Тактики нападения»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630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ru-RU" altLang="ru-RU" b="1" dirty="0" smtClean="0">
                <a:latin typeface="Verdana" pitchFamily="34" charset="0"/>
              </a:rPr>
              <a:t>                 </a:t>
            </a:r>
            <a:r>
              <a:rPr lang="ru-RU" altLang="ru-RU" b="1" dirty="0" smtClean="0">
                <a:latin typeface="Franklin Gothic Book" panose="020B0503020102020204" pitchFamily="34" charset="0"/>
              </a:rPr>
              <a:t>Цель </a:t>
            </a:r>
            <a:r>
              <a:rPr lang="ru-RU" altLang="ru-RU" b="1" dirty="0">
                <a:latin typeface="Franklin Gothic Book" panose="020B0503020102020204" pitchFamily="34" charset="0"/>
              </a:rPr>
              <a:t>урока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779" y="692696"/>
            <a:ext cx="8686800" cy="4525963"/>
          </a:xfrm>
        </p:spPr>
        <p:txBody>
          <a:bodyPr/>
          <a:lstStyle/>
          <a:p>
            <a:pPr algn="ctr">
              <a:spcBef>
                <a:spcPct val="50000"/>
              </a:spcBef>
            </a:pPr>
            <a:endParaRPr lang="ru-RU" altLang="ru-RU" sz="4000" b="1" u="sng" dirty="0">
              <a:latin typeface="Verdana" pitchFamily="34" charset="0"/>
            </a:endParaRPr>
          </a:p>
          <a:p>
            <a:pPr algn="ctr">
              <a:spcBef>
                <a:spcPct val="50000"/>
              </a:spcBef>
            </a:pPr>
            <a:endParaRPr lang="ru-RU" altLang="ru-RU" sz="2800" b="1" dirty="0">
              <a:solidFill>
                <a:srgbClr val="000000"/>
              </a:solidFill>
            </a:endParaRPr>
          </a:p>
          <a:p>
            <a:pPr marL="0" indent="0" algn="ctr">
              <a:spcBef>
                <a:spcPct val="50000"/>
              </a:spcBef>
              <a:buNone/>
            </a:pPr>
            <a:r>
              <a:rPr lang="ru-RU" altLang="ru-RU" dirty="0" smtClean="0"/>
              <a:t>Формирование </a:t>
            </a:r>
            <a:r>
              <a:rPr lang="ru-RU" altLang="ru-RU" dirty="0"/>
              <a:t>у учащихся умения взаимодействия в условиях спортивной игры (баскетбол</a:t>
            </a:r>
            <a:r>
              <a:rPr lang="ru-RU" altLang="ru-RU" b="1" dirty="0"/>
              <a:t>)</a:t>
            </a:r>
          </a:p>
        </p:txBody>
      </p:sp>
      <p:pic>
        <p:nvPicPr>
          <p:cNvPr id="9" name="Picture 3" descr="H:\ДОКУМЕНТЫ\Пашка\879248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48680"/>
            <a:ext cx="1933575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 descr="H:\ДОКУМЕНТЫ\Пашка\907994061.jp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149080"/>
            <a:ext cx="1571625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802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dirty="0">
                <a:effectLst/>
              </a:rPr>
              <a:t>Проблемный уровень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84784"/>
            <a:ext cx="8686800" cy="4525963"/>
          </a:xfrm>
        </p:spPr>
        <p:txBody>
          <a:bodyPr/>
          <a:lstStyle/>
          <a:p>
            <a:endParaRPr lang="ru-RU" altLang="ru-RU" dirty="0" smtClean="0">
              <a:latin typeface="Arial" charset="0"/>
            </a:endParaRPr>
          </a:p>
          <a:p>
            <a:endParaRPr lang="ru-RU" altLang="ru-RU" dirty="0">
              <a:latin typeface="Arial" charset="0"/>
            </a:endParaRPr>
          </a:p>
          <a:p>
            <a:pPr marL="0" indent="0">
              <a:buNone/>
            </a:pPr>
            <a:r>
              <a:rPr lang="ru-RU" dirty="0" smtClean="0"/>
              <a:t>Влияет ли  на </a:t>
            </a:r>
            <a:r>
              <a:rPr lang="ru-RU" dirty="0"/>
              <a:t>результат игры </a:t>
            </a:r>
            <a:r>
              <a:rPr lang="ru-RU" dirty="0" smtClean="0"/>
              <a:t>взаимодействие игроков? </a:t>
            </a:r>
            <a:endParaRPr lang="ru-RU" dirty="0"/>
          </a:p>
        </p:txBody>
      </p:sp>
      <p:pic>
        <p:nvPicPr>
          <p:cNvPr id="7" name="Picture 3" descr="H:\ДОКУМЕНТЫ\Пашка\879248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143" y="1124744"/>
            <a:ext cx="1933575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H:\ДОКУМЕНТЫ\Пашка\907994061.jp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005064"/>
            <a:ext cx="1571625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967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04664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effectLst/>
              </a:rPr>
              <a:t>Взаимодействие двух нападающих против одного защитника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33916"/>
            <a:ext cx="8686800" cy="4525963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</p:txBody>
      </p:sp>
      <p:grpSp>
        <p:nvGrpSpPr>
          <p:cNvPr id="69" name="Group 5"/>
          <p:cNvGrpSpPr>
            <a:grpSpLocks noChangeAspect="1"/>
          </p:cNvGrpSpPr>
          <p:nvPr/>
        </p:nvGrpSpPr>
        <p:grpSpPr bwMode="auto">
          <a:xfrm>
            <a:off x="943964" y="1362873"/>
            <a:ext cx="7415078" cy="4370186"/>
            <a:chOff x="789" y="10046"/>
            <a:chExt cx="3234" cy="1906"/>
          </a:xfrm>
        </p:grpSpPr>
        <p:sp>
          <p:nvSpPr>
            <p:cNvPr id="70" name="Rectangle 6"/>
            <p:cNvSpPr>
              <a:spLocks noChangeArrowheads="1"/>
            </p:cNvSpPr>
            <p:nvPr/>
          </p:nvSpPr>
          <p:spPr bwMode="auto">
            <a:xfrm>
              <a:off x="828" y="10046"/>
              <a:ext cx="3195" cy="1529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" name="AutoShape 7"/>
            <p:cNvSpPr>
              <a:spLocks noChangeArrowheads="1"/>
            </p:cNvSpPr>
            <p:nvPr/>
          </p:nvSpPr>
          <p:spPr bwMode="auto">
            <a:xfrm rot="16200000">
              <a:off x="915" y="10552"/>
              <a:ext cx="548" cy="675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2" name="Line 8"/>
            <p:cNvSpPr>
              <a:spLocks noChangeShapeType="1"/>
            </p:cNvSpPr>
            <p:nvPr/>
          </p:nvSpPr>
          <p:spPr bwMode="auto">
            <a:xfrm>
              <a:off x="917" y="10768"/>
              <a:ext cx="0" cy="28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3" name="Oval 9"/>
            <p:cNvSpPr>
              <a:spLocks noChangeArrowheads="1"/>
            </p:cNvSpPr>
            <p:nvPr/>
          </p:nvSpPr>
          <p:spPr bwMode="auto">
            <a:xfrm>
              <a:off x="947" y="10828"/>
              <a:ext cx="135" cy="135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4" name="Oval 10"/>
            <p:cNvSpPr>
              <a:spLocks noChangeArrowheads="1"/>
            </p:cNvSpPr>
            <p:nvPr/>
          </p:nvSpPr>
          <p:spPr bwMode="auto">
            <a:xfrm>
              <a:off x="808" y="11659"/>
              <a:ext cx="165" cy="165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5" name="Oval 11"/>
            <p:cNvSpPr>
              <a:spLocks noChangeArrowheads="1"/>
            </p:cNvSpPr>
            <p:nvPr/>
          </p:nvSpPr>
          <p:spPr bwMode="auto">
            <a:xfrm>
              <a:off x="3741" y="10315"/>
              <a:ext cx="165" cy="165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6" name="Oval 12"/>
            <p:cNvSpPr>
              <a:spLocks noChangeArrowheads="1"/>
            </p:cNvSpPr>
            <p:nvPr/>
          </p:nvSpPr>
          <p:spPr bwMode="auto">
            <a:xfrm>
              <a:off x="3546" y="11335"/>
              <a:ext cx="165" cy="165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7" name="Oval 13"/>
            <p:cNvSpPr>
              <a:spLocks noChangeArrowheads="1"/>
            </p:cNvSpPr>
            <p:nvPr/>
          </p:nvSpPr>
          <p:spPr bwMode="auto">
            <a:xfrm>
              <a:off x="3757" y="11332"/>
              <a:ext cx="165" cy="165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8" name="AutoShape 14"/>
            <p:cNvSpPr>
              <a:spLocks noChangeArrowheads="1"/>
            </p:cNvSpPr>
            <p:nvPr/>
          </p:nvSpPr>
          <p:spPr bwMode="auto">
            <a:xfrm rot="5400000">
              <a:off x="1520" y="10785"/>
              <a:ext cx="165" cy="225"/>
            </a:xfrm>
            <a:prstGeom prst="triangle">
              <a:avLst>
                <a:gd name="adj" fmla="val 50000"/>
              </a:avLst>
            </a:prstGeom>
            <a:solidFill>
              <a:srgbClr val="FF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9" name="Line 15"/>
            <p:cNvSpPr>
              <a:spLocks noChangeShapeType="1"/>
            </p:cNvSpPr>
            <p:nvPr/>
          </p:nvSpPr>
          <p:spPr bwMode="auto">
            <a:xfrm flipH="1">
              <a:off x="789" y="11952"/>
              <a:ext cx="2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0" name="Line 16"/>
            <p:cNvSpPr>
              <a:spLocks noChangeShapeType="1"/>
            </p:cNvSpPr>
            <p:nvPr/>
          </p:nvSpPr>
          <p:spPr bwMode="auto">
            <a:xfrm flipH="1">
              <a:off x="3315" y="10417"/>
              <a:ext cx="195" cy="1005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1" name="Line 17"/>
            <p:cNvSpPr>
              <a:spLocks noChangeShapeType="1"/>
            </p:cNvSpPr>
            <p:nvPr/>
          </p:nvSpPr>
          <p:spPr bwMode="auto">
            <a:xfrm flipH="1">
              <a:off x="2910" y="10417"/>
              <a:ext cx="58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" name="Line 18"/>
            <p:cNvSpPr>
              <a:spLocks noChangeShapeType="1"/>
            </p:cNvSpPr>
            <p:nvPr/>
          </p:nvSpPr>
          <p:spPr bwMode="auto">
            <a:xfrm flipH="1" flipV="1">
              <a:off x="2943" y="10462"/>
              <a:ext cx="315" cy="960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3" name="Line 19"/>
            <p:cNvSpPr>
              <a:spLocks noChangeShapeType="1"/>
            </p:cNvSpPr>
            <p:nvPr/>
          </p:nvSpPr>
          <p:spPr bwMode="auto">
            <a:xfrm flipH="1">
              <a:off x="2655" y="11437"/>
              <a:ext cx="5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4" name="Line 20"/>
            <p:cNvSpPr>
              <a:spLocks noChangeShapeType="1"/>
            </p:cNvSpPr>
            <p:nvPr/>
          </p:nvSpPr>
          <p:spPr bwMode="auto">
            <a:xfrm flipH="1">
              <a:off x="2655" y="10432"/>
              <a:ext cx="270" cy="1005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5" name="Line 21"/>
            <p:cNvSpPr>
              <a:spLocks noChangeShapeType="1"/>
            </p:cNvSpPr>
            <p:nvPr/>
          </p:nvSpPr>
          <p:spPr bwMode="auto">
            <a:xfrm flipH="1">
              <a:off x="2385" y="10432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6" name="Line 22"/>
            <p:cNvSpPr>
              <a:spLocks noChangeShapeType="1"/>
            </p:cNvSpPr>
            <p:nvPr/>
          </p:nvSpPr>
          <p:spPr bwMode="auto">
            <a:xfrm flipH="1" flipV="1">
              <a:off x="2385" y="10432"/>
              <a:ext cx="240" cy="975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8" name="Line 23"/>
            <p:cNvSpPr>
              <a:spLocks noChangeShapeType="1"/>
            </p:cNvSpPr>
            <p:nvPr/>
          </p:nvSpPr>
          <p:spPr bwMode="auto">
            <a:xfrm flipH="1">
              <a:off x="2175" y="11437"/>
              <a:ext cx="4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9" name="Line 24"/>
            <p:cNvSpPr>
              <a:spLocks noChangeShapeType="1"/>
            </p:cNvSpPr>
            <p:nvPr/>
          </p:nvSpPr>
          <p:spPr bwMode="auto">
            <a:xfrm flipH="1">
              <a:off x="2130" y="10477"/>
              <a:ext cx="210" cy="945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0" name="Arc 25"/>
            <p:cNvSpPr>
              <a:spLocks/>
            </p:cNvSpPr>
            <p:nvPr/>
          </p:nvSpPr>
          <p:spPr bwMode="auto">
            <a:xfrm rot="-4047173">
              <a:off x="1887" y="9701"/>
              <a:ext cx="865" cy="2369"/>
            </a:xfrm>
            <a:custGeom>
              <a:avLst/>
              <a:gdLst>
                <a:gd name="G0" fmla="+- 4055 0 0"/>
                <a:gd name="G1" fmla="+- 21600 0 0"/>
                <a:gd name="G2" fmla="+- 21600 0 0"/>
                <a:gd name="T0" fmla="*/ 0 w 22359"/>
                <a:gd name="T1" fmla="*/ 384 h 21600"/>
                <a:gd name="T2" fmla="*/ 22359 w 22359"/>
                <a:gd name="T3" fmla="*/ 10131 h 21600"/>
                <a:gd name="T4" fmla="*/ 4055 w 22359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359" h="21600" fill="none" extrusionOk="0">
                  <a:moveTo>
                    <a:pt x="0" y="384"/>
                  </a:moveTo>
                  <a:cubicBezTo>
                    <a:pt x="1336" y="128"/>
                    <a:pt x="2694" y="-1"/>
                    <a:pt x="4055" y="0"/>
                  </a:cubicBezTo>
                  <a:cubicBezTo>
                    <a:pt x="11493" y="0"/>
                    <a:pt x="18409" y="3827"/>
                    <a:pt x="22358" y="10131"/>
                  </a:cubicBezTo>
                </a:path>
                <a:path w="22359" h="21600" stroke="0" extrusionOk="0">
                  <a:moveTo>
                    <a:pt x="0" y="384"/>
                  </a:moveTo>
                  <a:cubicBezTo>
                    <a:pt x="1336" y="128"/>
                    <a:pt x="2694" y="-1"/>
                    <a:pt x="4055" y="0"/>
                  </a:cubicBezTo>
                  <a:cubicBezTo>
                    <a:pt x="11493" y="0"/>
                    <a:pt x="18409" y="3827"/>
                    <a:pt x="22358" y="10131"/>
                  </a:cubicBezTo>
                  <a:lnTo>
                    <a:pt x="4055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1" name="Freeform 26"/>
            <p:cNvSpPr>
              <a:spLocks/>
            </p:cNvSpPr>
            <p:nvPr/>
          </p:nvSpPr>
          <p:spPr bwMode="auto">
            <a:xfrm rot="701362">
              <a:off x="1369" y="11288"/>
              <a:ext cx="660" cy="176"/>
            </a:xfrm>
            <a:custGeom>
              <a:avLst/>
              <a:gdLst>
                <a:gd name="T0" fmla="*/ 900 w 900"/>
                <a:gd name="T1" fmla="*/ 56 h 161"/>
                <a:gd name="T2" fmla="*/ 795 w 900"/>
                <a:gd name="T3" fmla="*/ 146 h 161"/>
                <a:gd name="T4" fmla="*/ 750 w 900"/>
                <a:gd name="T5" fmla="*/ 131 h 161"/>
                <a:gd name="T6" fmla="*/ 660 w 900"/>
                <a:gd name="T7" fmla="*/ 161 h 161"/>
                <a:gd name="T8" fmla="*/ 615 w 900"/>
                <a:gd name="T9" fmla="*/ 131 h 161"/>
                <a:gd name="T10" fmla="*/ 525 w 900"/>
                <a:gd name="T11" fmla="*/ 161 h 161"/>
                <a:gd name="T12" fmla="*/ 480 w 900"/>
                <a:gd name="T13" fmla="*/ 146 h 161"/>
                <a:gd name="T14" fmla="*/ 420 w 900"/>
                <a:gd name="T15" fmla="*/ 86 h 161"/>
                <a:gd name="T16" fmla="*/ 330 w 900"/>
                <a:gd name="T17" fmla="*/ 131 h 161"/>
                <a:gd name="T18" fmla="*/ 270 w 900"/>
                <a:gd name="T19" fmla="*/ 41 h 161"/>
                <a:gd name="T20" fmla="*/ 120 w 900"/>
                <a:gd name="T21" fmla="*/ 86 h 161"/>
                <a:gd name="T22" fmla="*/ 60 w 900"/>
                <a:gd name="T23" fmla="*/ 71 h 161"/>
                <a:gd name="T24" fmla="*/ 15 w 900"/>
                <a:gd name="T25" fmla="*/ 56 h 161"/>
                <a:gd name="T26" fmla="*/ 0 w 900"/>
                <a:gd name="T27" fmla="*/ 11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0" h="161">
                  <a:moveTo>
                    <a:pt x="900" y="56"/>
                  </a:moveTo>
                  <a:cubicBezTo>
                    <a:pt x="790" y="93"/>
                    <a:pt x="818" y="55"/>
                    <a:pt x="795" y="146"/>
                  </a:cubicBezTo>
                  <a:cubicBezTo>
                    <a:pt x="780" y="141"/>
                    <a:pt x="766" y="129"/>
                    <a:pt x="750" y="131"/>
                  </a:cubicBezTo>
                  <a:cubicBezTo>
                    <a:pt x="719" y="134"/>
                    <a:pt x="660" y="161"/>
                    <a:pt x="660" y="161"/>
                  </a:cubicBezTo>
                  <a:cubicBezTo>
                    <a:pt x="645" y="151"/>
                    <a:pt x="633" y="131"/>
                    <a:pt x="615" y="131"/>
                  </a:cubicBezTo>
                  <a:cubicBezTo>
                    <a:pt x="583" y="131"/>
                    <a:pt x="525" y="161"/>
                    <a:pt x="525" y="161"/>
                  </a:cubicBezTo>
                  <a:cubicBezTo>
                    <a:pt x="510" y="156"/>
                    <a:pt x="491" y="157"/>
                    <a:pt x="480" y="146"/>
                  </a:cubicBezTo>
                  <a:cubicBezTo>
                    <a:pt x="400" y="66"/>
                    <a:pt x="540" y="126"/>
                    <a:pt x="420" y="86"/>
                  </a:cubicBezTo>
                  <a:cubicBezTo>
                    <a:pt x="418" y="87"/>
                    <a:pt x="342" y="143"/>
                    <a:pt x="330" y="131"/>
                  </a:cubicBezTo>
                  <a:cubicBezTo>
                    <a:pt x="203" y="4"/>
                    <a:pt x="407" y="87"/>
                    <a:pt x="270" y="41"/>
                  </a:cubicBezTo>
                  <a:cubicBezTo>
                    <a:pt x="163" y="112"/>
                    <a:pt x="215" y="110"/>
                    <a:pt x="120" y="86"/>
                  </a:cubicBezTo>
                  <a:cubicBezTo>
                    <a:pt x="91" y="0"/>
                    <a:pt x="127" y="60"/>
                    <a:pt x="60" y="71"/>
                  </a:cubicBezTo>
                  <a:cubicBezTo>
                    <a:pt x="44" y="74"/>
                    <a:pt x="30" y="61"/>
                    <a:pt x="15" y="56"/>
                  </a:cubicBezTo>
                  <a:cubicBezTo>
                    <a:pt x="10" y="41"/>
                    <a:pt x="0" y="11"/>
                    <a:pt x="0" y="11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" name="Line 27"/>
            <p:cNvSpPr>
              <a:spLocks noChangeShapeType="1"/>
            </p:cNvSpPr>
            <p:nvPr/>
          </p:nvSpPr>
          <p:spPr bwMode="auto">
            <a:xfrm flipH="1">
              <a:off x="1397" y="10978"/>
              <a:ext cx="120" cy="25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3" name="Freeform 28"/>
            <p:cNvSpPr>
              <a:spLocks/>
            </p:cNvSpPr>
            <p:nvPr/>
          </p:nvSpPr>
          <p:spPr bwMode="auto">
            <a:xfrm>
              <a:off x="1110" y="10877"/>
              <a:ext cx="315" cy="335"/>
            </a:xfrm>
            <a:custGeom>
              <a:avLst/>
              <a:gdLst>
                <a:gd name="T0" fmla="*/ 225 w 225"/>
                <a:gd name="T1" fmla="*/ 275 h 275"/>
                <a:gd name="T2" fmla="*/ 105 w 225"/>
                <a:gd name="T3" fmla="*/ 230 h 275"/>
                <a:gd name="T4" fmla="*/ 60 w 225"/>
                <a:gd name="T5" fmla="*/ 95 h 275"/>
                <a:gd name="T6" fmla="*/ 30 w 225"/>
                <a:gd name="T7" fmla="*/ 50 h 275"/>
                <a:gd name="T8" fmla="*/ 0 w 225"/>
                <a:gd name="T9" fmla="*/ 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5" h="275">
                  <a:moveTo>
                    <a:pt x="225" y="275"/>
                  </a:moveTo>
                  <a:cubicBezTo>
                    <a:pt x="195" y="269"/>
                    <a:pt x="127" y="265"/>
                    <a:pt x="105" y="230"/>
                  </a:cubicBezTo>
                  <a:cubicBezTo>
                    <a:pt x="80" y="190"/>
                    <a:pt x="86" y="134"/>
                    <a:pt x="60" y="95"/>
                  </a:cubicBezTo>
                  <a:cubicBezTo>
                    <a:pt x="50" y="80"/>
                    <a:pt x="38" y="66"/>
                    <a:pt x="30" y="50"/>
                  </a:cubicBezTo>
                  <a:cubicBezTo>
                    <a:pt x="5" y="0"/>
                    <a:pt x="33" y="5"/>
                    <a:pt x="0" y="5"/>
                  </a:cubicBezTo>
                </a:path>
              </a:pathLst>
            </a:custGeom>
            <a:noFill/>
            <a:ln w="1587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26" name="Line 31"/>
          <p:cNvSpPr>
            <a:spLocks noChangeShapeType="1"/>
          </p:cNvSpPr>
          <p:nvPr/>
        </p:nvSpPr>
        <p:spPr bwMode="auto">
          <a:xfrm flipH="1" flipV="1">
            <a:off x="943964" y="6021288"/>
            <a:ext cx="627558" cy="0"/>
          </a:xfrm>
          <a:prstGeom prst="line">
            <a:avLst/>
          </a:prstGeom>
          <a:noFill/>
          <a:ln w="15875" cap="rnd">
            <a:solidFill>
              <a:srgbClr val="000000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7" name="AutoShape 14"/>
          <p:cNvSpPr>
            <a:spLocks noChangeArrowheads="1"/>
          </p:cNvSpPr>
          <p:nvPr/>
        </p:nvSpPr>
        <p:spPr bwMode="auto">
          <a:xfrm rot="5400000">
            <a:off x="1068582" y="6096519"/>
            <a:ext cx="378321" cy="515891"/>
          </a:xfrm>
          <a:prstGeom prst="triangle">
            <a:avLst>
              <a:gd name="adj" fmla="val 50000"/>
            </a:avLst>
          </a:prstGeom>
          <a:solidFill>
            <a:srgbClr val="FF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4" name="TextBox 93"/>
          <p:cNvSpPr txBox="1"/>
          <p:nvPr/>
        </p:nvSpPr>
        <p:spPr>
          <a:xfrm>
            <a:off x="1481968" y="5085991"/>
            <a:ext cx="2579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нападающий</a:t>
            </a:r>
            <a:endParaRPr lang="ru-RU" dirty="0"/>
          </a:p>
        </p:txBody>
      </p:sp>
      <p:sp>
        <p:nvSpPr>
          <p:cNvPr id="95" name="TextBox 94"/>
          <p:cNvSpPr txBox="1"/>
          <p:nvPr/>
        </p:nvSpPr>
        <p:spPr>
          <a:xfrm>
            <a:off x="1614857" y="5472391"/>
            <a:ext cx="3198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передвижение учащегося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1763688" y="5755007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передача мяча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1776589" y="6174293"/>
            <a:ext cx="2062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защитник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853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effectLst/>
              </a:rPr>
              <a:t>Передача в «тройках» через центр</a:t>
            </a:r>
            <a:endParaRPr lang="ru-RU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 bwMode="auto">
          <a:xfrm>
            <a:off x="678676" y="1306641"/>
            <a:ext cx="7331715" cy="5037537"/>
            <a:chOff x="533" y="13704"/>
            <a:chExt cx="3559" cy="2176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867" y="13704"/>
              <a:ext cx="3225" cy="1695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" name="AutoShape 5"/>
            <p:cNvSpPr>
              <a:spLocks noChangeArrowheads="1"/>
            </p:cNvSpPr>
            <p:nvPr/>
          </p:nvSpPr>
          <p:spPr bwMode="auto">
            <a:xfrm rot="16200000">
              <a:off x="951" y="14127"/>
              <a:ext cx="548" cy="675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C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953" y="14328"/>
              <a:ext cx="0" cy="28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968" y="14388"/>
              <a:ext cx="135" cy="135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3866" y="14393"/>
              <a:ext cx="165" cy="165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3645" y="14386"/>
              <a:ext cx="165" cy="165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3313" y="13827"/>
              <a:ext cx="165" cy="165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3628" y="14982"/>
              <a:ext cx="165" cy="165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3599" y="13835"/>
              <a:ext cx="165" cy="165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3342" y="14971"/>
              <a:ext cx="165" cy="165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H="1">
              <a:off x="533" y="15771"/>
              <a:ext cx="43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 flipH="1">
              <a:off x="2985" y="14488"/>
              <a:ext cx="615" cy="555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 flipH="1">
              <a:off x="2955" y="15088"/>
              <a:ext cx="37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 flipV="1">
              <a:off x="2943" y="14461"/>
              <a:ext cx="0" cy="585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 flipH="1">
              <a:off x="2565" y="13903"/>
              <a:ext cx="7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 flipH="1" flipV="1">
              <a:off x="2640" y="13933"/>
              <a:ext cx="285" cy="510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 flipH="1" flipV="1">
              <a:off x="2445" y="14503"/>
              <a:ext cx="4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 flipH="1">
              <a:off x="2445" y="13933"/>
              <a:ext cx="150" cy="525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 flipH="1">
              <a:off x="2175" y="15088"/>
              <a:ext cx="7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 flipH="1">
              <a:off x="2223" y="14488"/>
              <a:ext cx="240" cy="570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 flipH="1" flipV="1">
              <a:off x="1980" y="14473"/>
              <a:ext cx="450" cy="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 flipH="1" flipV="1">
              <a:off x="1920" y="14488"/>
              <a:ext cx="240" cy="570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 flipH="1">
              <a:off x="1712" y="13922"/>
              <a:ext cx="8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 flipH="1" flipV="1">
              <a:off x="1770" y="13948"/>
              <a:ext cx="150" cy="480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 flipH="1">
              <a:off x="1577" y="14477"/>
              <a:ext cx="27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Line 29"/>
            <p:cNvSpPr>
              <a:spLocks noChangeShapeType="1"/>
            </p:cNvSpPr>
            <p:nvPr/>
          </p:nvSpPr>
          <p:spPr bwMode="auto">
            <a:xfrm flipH="1">
              <a:off x="1590" y="13933"/>
              <a:ext cx="135" cy="510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Arc 30"/>
            <p:cNvSpPr>
              <a:spLocks/>
            </p:cNvSpPr>
            <p:nvPr/>
          </p:nvSpPr>
          <p:spPr bwMode="auto">
            <a:xfrm rot="10354142">
              <a:off x="1147" y="14442"/>
              <a:ext cx="969" cy="725"/>
            </a:xfrm>
            <a:custGeom>
              <a:avLst/>
              <a:gdLst>
                <a:gd name="G0" fmla="+- 0 0 0"/>
                <a:gd name="G1" fmla="+- 21560 0 0"/>
                <a:gd name="G2" fmla="+- 21600 0 0"/>
                <a:gd name="T0" fmla="*/ 1310 w 21246"/>
                <a:gd name="T1" fmla="*/ 0 h 21560"/>
                <a:gd name="T2" fmla="*/ 21246 w 21246"/>
                <a:gd name="T3" fmla="*/ 17666 h 21560"/>
                <a:gd name="T4" fmla="*/ 0 w 21246"/>
                <a:gd name="T5" fmla="*/ 21560 h 21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246" h="21560" fill="none" extrusionOk="0">
                  <a:moveTo>
                    <a:pt x="1310" y="-1"/>
                  </a:moveTo>
                  <a:cubicBezTo>
                    <a:pt x="11227" y="602"/>
                    <a:pt x="19454" y="7892"/>
                    <a:pt x="21246" y="17665"/>
                  </a:cubicBezTo>
                </a:path>
                <a:path w="21246" h="21560" stroke="0" extrusionOk="0">
                  <a:moveTo>
                    <a:pt x="1310" y="-1"/>
                  </a:moveTo>
                  <a:cubicBezTo>
                    <a:pt x="11227" y="602"/>
                    <a:pt x="19454" y="7892"/>
                    <a:pt x="21246" y="17665"/>
                  </a:cubicBezTo>
                  <a:lnTo>
                    <a:pt x="0" y="2156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68" name="Line 31"/>
            <p:cNvSpPr>
              <a:spLocks noChangeShapeType="1"/>
            </p:cNvSpPr>
            <p:nvPr/>
          </p:nvSpPr>
          <p:spPr bwMode="auto">
            <a:xfrm flipH="1" flipV="1">
              <a:off x="533" y="15880"/>
              <a:ext cx="420" cy="0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4" name="Oval 10"/>
          <p:cNvSpPr>
            <a:spLocks noChangeArrowheads="1"/>
          </p:cNvSpPr>
          <p:nvPr/>
        </p:nvSpPr>
        <p:spPr bwMode="auto">
          <a:xfrm>
            <a:off x="941614" y="5412655"/>
            <a:ext cx="339908" cy="381982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1" name="TextBox 7170"/>
          <p:cNvSpPr txBox="1"/>
          <p:nvPr/>
        </p:nvSpPr>
        <p:spPr>
          <a:xfrm>
            <a:off x="1347755" y="5428251"/>
            <a:ext cx="5060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учащийся</a:t>
            </a:r>
            <a:endParaRPr lang="ru-RU" dirty="0"/>
          </a:p>
        </p:txBody>
      </p:sp>
      <p:sp>
        <p:nvSpPr>
          <p:cNvPr id="7173" name="TextBox 7172"/>
          <p:cNvSpPr txBox="1"/>
          <p:nvPr/>
        </p:nvSpPr>
        <p:spPr>
          <a:xfrm>
            <a:off x="1666410" y="5819023"/>
            <a:ext cx="3506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передвижение учащегося</a:t>
            </a:r>
            <a:endParaRPr lang="ru-RU" dirty="0"/>
          </a:p>
        </p:txBody>
      </p:sp>
      <p:sp>
        <p:nvSpPr>
          <p:cNvPr id="7174" name="TextBox 7173"/>
          <p:cNvSpPr txBox="1"/>
          <p:nvPr/>
        </p:nvSpPr>
        <p:spPr>
          <a:xfrm>
            <a:off x="1760974" y="6120941"/>
            <a:ext cx="2879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передача мяча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82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Групповое взаимодействие «тройка»</a:t>
            </a:r>
            <a:r>
              <a:rPr lang="ru-RU" b="1" dirty="0"/>
              <a:t> и противодействия </a:t>
            </a:r>
            <a:r>
              <a:rPr lang="ru-RU" b="1" dirty="0" smtClean="0"/>
              <a:t>защитников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3888432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/>
              <a:t> </a:t>
            </a:r>
            <a:r>
              <a:rPr lang="ru-RU" sz="2400" b="1" dirty="0"/>
              <a:t>  </a:t>
            </a:r>
            <a:r>
              <a:rPr lang="ru-RU" sz="2400" b="1" dirty="0" smtClean="0"/>
              <a:t>Три </a:t>
            </a:r>
            <a:r>
              <a:rPr lang="ru-RU" sz="2400" b="1" dirty="0"/>
              <a:t>нападающих двигаются от лицевой линии  к противоположному кольцу, средний игрок ведёт мяч, около линии </a:t>
            </a:r>
            <a:r>
              <a:rPr lang="ru-RU" sz="2400" b="1" dirty="0" err="1"/>
              <a:t>трёхочкового</a:t>
            </a:r>
            <a:r>
              <a:rPr lang="ru-RU" sz="2400" b="1" dirty="0"/>
              <a:t>  броска их встречают два защитника. </a:t>
            </a:r>
            <a:r>
              <a:rPr lang="ru-RU" altLang="ru-RU" sz="2400" b="1" dirty="0"/>
              <a:t>При таком взаимодействии игрок с мячом, образующий защиту треугольника, находится дальше от щита, чем остальные два партнера.</a:t>
            </a:r>
          </a:p>
          <a:p>
            <a:pPr marL="0" indent="0">
              <a:buNone/>
            </a:pPr>
            <a:endParaRPr lang="ru-RU" sz="2800" b="1" dirty="0"/>
          </a:p>
        </p:txBody>
      </p:sp>
      <p:pic>
        <p:nvPicPr>
          <p:cNvPr id="1027" name="Picture 3" descr="C:\Users\111\Desktop\схем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484784"/>
            <a:ext cx="4900314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Блок-схема: узел 3"/>
          <p:cNvSpPr/>
          <p:nvPr/>
        </p:nvSpPr>
        <p:spPr>
          <a:xfrm>
            <a:off x="6372201" y="4526632"/>
            <a:ext cx="316554" cy="27736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37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Групповое взаимодействие «тройка»</a:t>
            </a:r>
            <a:r>
              <a:rPr lang="ru-RU" b="1" dirty="0"/>
              <a:t> и противодействия </a:t>
            </a:r>
            <a:r>
              <a:rPr lang="ru-RU" b="1" dirty="0" smtClean="0"/>
              <a:t>защитников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4627240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800" b="1" dirty="0" smtClean="0"/>
              <a:t>Из центра следует передача на правый фланг, а заслон ставится игроку на левом фланге, освободившийся игрок левого фланга врывается в центр трехсекундной зоны и получает мяч с правого края и атакует кольцо.</a:t>
            </a:r>
            <a:r>
              <a:rPr lang="ru-RU" altLang="ru-RU" sz="2800" b="1" dirty="0"/>
              <a:t> Данное взаимодействие требует быстрых передач.</a:t>
            </a:r>
          </a:p>
          <a:p>
            <a:pPr marL="0" indent="0" algn="just">
              <a:buNone/>
            </a:pPr>
            <a:endParaRPr lang="ru-RU" sz="2800" b="1" dirty="0"/>
          </a:p>
        </p:txBody>
      </p:sp>
      <p:pic>
        <p:nvPicPr>
          <p:cNvPr id="4" name="Picture 3" descr="C:\Users\111\Desktop\схем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643261"/>
            <a:ext cx="4032448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Блок-схема: узел 4"/>
          <p:cNvSpPr/>
          <p:nvPr/>
        </p:nvSpPr>
        <p:spPr>
          <a:xfrm>
            <a:off x="6669713" y="3988829"/>
            <a:ext cx="278551" cy="2421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21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686800" cy="838200"/>
          </a:xfrm>
        </p:spPr>
        <p:txBody>
          <a:bodyPr/>
          <a:lstStyle/>
          <a:p>
            <a:pPr algn="ctr"/>
            <a:r>
              <a:rPr lang="ru-RU" dirty="0"/>
              <a:t>Задание по тактике игры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554162"/>
            <a:ext cx="412318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Игрок 1 ведет мяч на чужой половине площадке. Какое следует принять решение?</a:t>
            </a:r>
          </a:p>
          <a:p>
            <a:endParaRPr lang="ru-RU" sz="2400" b="1" dirty="0"/>
          </a:p>
          <a:p>
            <a:endParaRPr lang="ru-RU" sz="2400" b="1" dirty="0"/>
          </a:p>
          <a:p>
            <a:pPr marL="0" indent="0">
              <a:buNone/>
            </a:pPr>
            <a:r>
              <a:rPr lang="ru-RU" sz="2400" b="1" dirty="0"/>
              <a:t>1)Атаковать кольцо самому</a:t>
            </a:r>
          </a:p>
          <a:p>
            <a:pPr marL="0" indent="0">
              <a:buNone/>
            </a:pPr>
            <a:r>
              <a:rPr lang="ru-RU" sz="2400" b="1" dirty="0"/>
              <a:t>2)Передать мяч игроку 2</a:t>
            </a:r>
          </a:p>
          <a:p>
            <a:pPr marL="0" indent="0">
              <a:buNone/>
            </a:pPr>
            <a:r>
              <a:rPr lang="ru-RU" sz="2400" b="1" dirty="0"/>
              <a:t>3)Передать мяч игроку 3</a:t>
            </a:r>
          </a:p>
          <a:p>
            <a:pPr marL="0" indent="0">
              <a:buNone/>
            </a:pPr>
            <a:r>
              <a:rPr lang="ru-RU" sz="2400" b="1" dirty="0"/>
              <a:t>4)Передать мяч игроку 4</a:t>
            </a:r>
          </a:p>
          <a:p>
            <a:endParaRPr lang="ru-RU" sz="3600" b="1" dirty="0"/>
          </a:p>
        </p:txBody>
      </p:sp>
      <p:grpSp>
        <p:nvGrpSpPr>
          <p:cNvPr id="23" name="Группа 22"/>
          <p:cNvGrpSpPr/>
          <p:nvPr/>
        </p:nvGrpSpPr>
        <p:grpSpPr>
          <a:xfrm>
            <a:off x="4427984" y="1340768"/>
            <a:ext cx="4464496" cy="4968552"/>
            <a:chOff x="496665" y="1340768"/>
            <a:chExt cx="4583370" cy="4500467"/>
          </a:xfrm>
        </p:grpSpPr>
        <p:pic>
          <p:nvPicPr>
            <p:cNvPr id="24" name="Picture 2" descr="C:\Documents and Settings\Света\Рабочий стол\Площадка\Половина белая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665" y="1340768"/>
              <a:ext cx="4583370" cy="45004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Равнобедренный треугольник 24"/>
            <p:cNvSpPr/>
            <p:nvPr/>
          </p:nvSpPr>
          <p:spPr>
            <a:xfrm>
              <a:off x="3037777" y="4626649"/>
              <a:ext cx="288032" cy="278482"/>
            </a:xfrm>
            <a:prstGeom prst="triangle">
              <a:avLst/>
            </a:prstGeom>
            <a:solidFill>
              <a:srgbClr val="F07F09"/>
            </a:solidFill>
            <a:ln w="42500" cap="flat" cmpd="sng" algn="ctr">
              <a:solidFill>
                <a:srgbClr val="F07F09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26" name="Овал 25"/>
            <p:cNvSpPr/>
            <p:nvPr/>
          </p:nvSpPr>
          <p:spPr>
            <a:xfrm>
              <a:off x="4139952" y="2960915"/>
              <a:ext cx="288032" cy="288032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tint val="65000"/>
                    <a:satMod val="270000"/>
                  </a:sysClr>
                </a:gs>
                <a:gs pos="25000">
                  <a:sysClr val="windowText" lastClr="000000">
                    <a:tint val="60000"/>
                    <a:satMod val="300000"/>
                  </a:sysClr>
                </a:gs>
                <a:gs pos="100000">
                  <a:sysClr val="windowText" lastClr="000000">
                    <a:tint val="29000"/>
                    <a:satMod val="400000"/>
                  </a:sysClr>
                </a:gs>
              </a:gsLst>
              <a:lin ang="16200000" scaled="1"/>
            </a:gradFill>
            <a:ln w="9525" cap="flat" cmpd="sng" algn="ctr">
              <a:solidFill>
                <a:sysClr val="windowText" lastClr="000000">
                  <a:satMod val="150000"/>
                </a:sysClr>
              </a:solidFill>
              <a:prstDash val="solid"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4095842" y="2920265"/>
              <a:ext cx="3321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/>
                </a:rPr>
                <a:t>4</a:t>
              </a:r>
            </a:p>
          </p:txBody>
        </p:sp>
        <p:sp>
          <p:nvSpPr>
            <p:cNvPr id="28" name="Овал 27"/>
            <p:cNvSpPr/>
            <p:nvPr/>
          </p:nvSpPr>
          <p:spPr>
            <a:xfrm>
              <a:off x="3779912" y="3825011"/>
              <a:ext cx="288032" cy="288032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tint val="65000"/>
                    <a:satMod val="270000"/>
                  </a:sysClr>
                </a:gs>
                <a:gs pos="25000">
                  <a:sysClr val="windowText" lastClr="000000">
                    <a:tint val="60000"/>
                    <a:satMod val="300000"/>
                  </a:sysClr>
                </a:gs>
                <a:gs pos="100000">
                  <a:sysClr val="windowText" lastClr="000000">
                    <a:tint val="29000"/>
                    <a:satMod val="400000"/>
                  </a:sysClr>
                </a:gs>
              </a:gsLst>
              <a:lin ang="16200000" scaled="1"/>
            </a:gradFill>
            <a:ln w="9525" cap="flat" cmpd="sng" algn="ctr">
              <a:solidFill>
                <a:sysClr val="windowText" lastClr="000000">
                  <a:satMod val="150000"/>
                </a:sysClr>
              </a:solidFill>
              <a:prstDash val="solid"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29" name="Овал 28"/>
            <p:cNvSpPr/>
            <p:nvPr/>
          </p:nvSpPr>
          <p:spPr>
            <a:xfrm>
              <a:off x="3491880" y="5193163"/>
              <a:ext cx="288032" cy="288032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tint val="65000"/>
                    <a:satMod val="270000"/>
                  </a:sysClr>
                </a:gs>
                <a:gs pos="25000">
                  <a:sysClr val="windowText" lastClr="000000">
                    <a:tint val="60000"/>
                    <a:satMod val="300000"/>
                  </a:sysClr>
                </a:gs>
                <a:gs pos="100000">
                  <a:sysClr val="windowText" lastClr="000000">
                    <a:tint val="29000"/>
                    <a:satMod val="400000"/>
                  </a:sysClr>
                </a:gs>
              </a:gsLst>
              <a:lin ang="16200000" scaled="1"/>
            </a:gradFill>
            <a:ln w="9525" cap="flat" cmpd="sng" algn="ctr">
              <a:solidFill>
                <a:sysClr val="windowText" lastClr="000000">
                  <a:satMod val="150000"/>
                </a:sysClr>
              </a:solidFill>
              <a:prstDash val="solid"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30" name="Овал 29"/>
            <p:cNvSpPr/>
            <p:nvPr/>
          </p:nvSpPr>
          <p:spPr>
            <a:xfrm>
              <a:off x="2000232" y="3000372"/>
              <a:ext cx="288032" cy="319390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tint val="65000"/>
                    <a:satMod val="270000"/>
                  </a:sysClr>
                </a:gs>
                <a:gs pos="25000">
                  <a:sysClr val="windowText" lastClr="000000">
                    <a:tint val="60000"/>
                    <a:satMod val="300000"/>
                  </a:sysClr>
                </a:gs>
                <a:gs pos="100000">
                  <a:sysClr val="windowText" lastClr="000000">
                    <a:tint val="29000"/>
                    <a:satMod val="400000"/>
                  </a:sysClr>
                </a:gs>
              </a:gsLst>
              <a:lin ang="16200000" scaled="1"/>
            </a:gradFill>
            <a:ln w="9525" cap="flat" cmpd="sng" algn="ctr">
              <a:solidFill>
                <a:sysClr val="windowText" lastClr="000000">
                  <a:satMod val="150000"/>
                </a:sysClr>
              </a:solidFill>
              <a:prstDash val="solid"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31" name="Прямоугольник 30"/>
            <p:cNvSpPr/>
            <p:nvPr/>
          </p:nvSpPr>
          <p:spPr>
            <a:xfrm>
              <a:off x="3469825" y="5152513"/>
              <a:ext cx="3321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/>
                </a:rPr>
                <a:t>2</a:t>
              </a:r>
            </a:p>
          </p:txBody>
        </p:sp>
        <p:cxnSp>
          <p:nvCxnSpPr>
            <p:cNvPr id="32" name="Прямая со стрелкой 31"/>
            <p:cNvCxnSpPr>
              <a:endCxn id="27" idx="2"/>
            </p:cNvCxnSpPr>
            <p:nvPr/>
          </p:nvCxnSpPr>
          <p:spPr>
            <a:xfrm rot="5400000" flipH="1" flipV="1">
              <a:off x="3844013" y="3449293"/>
              <a:ext cx="577595" cy="258205"/>
            </a:xfrm>
            <a:prstGeom prst="straightConnector1">
              <a:avLst/>
            </a:prstGeom>
            <a:noFill/>
            <a:ln w="38100" cap="flat" cmpd="sng" algn="ctr">
              <a:solidFill>
                <a:srgbClr val="F07F09"/>
              </a:solidFill>
              <a:prstDash val="sysDash"/>
              <a:tailEnd type="arrow"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</p:cxnSp>
        <p:sp>
          <p:nvSpPr>
            <p:cNvPr id="33" name="Прямоугольник 32"/>
            <p:cNvSpPr/>
            <p:nvPr/>
          </p:nvSpPr>
          <p:spPr>
            <a:xfrm>
              <a:off x="1928794" y="3000372"/>
              <a:ext cx="3321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/>
                </a:rPr>
                <a:t>3</a:t>
              </a:r>
            </a:p>
          </p:txBody>
        </p:sp>
        <p:cxnSp>
          <p:nvCxnSpPr>
            <p:cNvPr id="34" name="Прямая со стрелкой 33"/>
            <p:cNvCxnSpPr>
              <a:endCxn id="33" idx="2"/>
            </p:cNvCxnSpPr>
            <p:nvPr/>
          </p:nvCxnSpPr>
          <p:spPr>
            <a:xfrm rot="10800000">
              <a:off x="2094865" y="3369705"/>
              <a:ext cx="1709382" cy="599323"/>
            </a:xfrm>
            <a:prstGeom prst="straightConnector1">
              <a:avLst/>
            </a:prstGeom>
            <a:noFill/>
            <a:ln w="38100" cap="flat" cmpd="sng" algn="ctr">
              <a:solidFill>
                <a:srgbClr val="F07F09"/>
              </a:solidFill>
              <a:prstDash val="sysDash"/>
              <a:tailEnd type="arrow"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</p:cxnSp>
        <p:cxnSp>
          <p:nvCxnSpPr>
            <p:cNvPr id="35" name="Прямая со стрелкой 34"/>
            <p:cNvCxnSpPr/>
            <p:nvPr/>
          </p:nvCxnSpPr>
          <p:spPr>
            <a:xfrm flipH="1">
              <a:off x="3613841" y="4113043"/>
              <a:ext cx="290451" cy="1111478"/>
            </a:xfrm>
            <a:prstGeom prst="straightConnector1">
              <a:avLst/>
            </a:prstGeom>
            <a:noFill/>
            <a:ln w="38100" cap="flat" cmpd="sng" algn="ctr">
              <a:solidFill>
                <a:srgbClr val="F07F09"/>
              </a:solidFill>
              <a:prstDash val="sysDash"/>
              <a:tailEnd type="arrow"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</p:cxnSp>
        <p:sp>
          <p:nvSpPr>
            <p:cNvPr id="36" name="Полилиния 35"/>
            <p:cNvSpPr/>
            <p:nvPr/>
          </p:nvSpPr>
          <p:spPr>
            <a:xfrm>
              <a:off x="3776273" y="2672884"/>
              <a:ext cx="125600" cy="1163296"/>
            </a:xfrm>
            <a:custGeom>
              <a:avLst/>
              <a:gdLst>
                <a:gd name="connsiteX0" fmla="*/ 85542 w 114738"/>
                <a:gd name="connsiteY0" fmla="*/ 649481 h 649481"/>
                <a:gd name="connsiteX1" fmla="*/ 17176 w 114738"/>
                <a:gd name="connsiteY1" fmla="*/ 572568 h 649481"/>
                <a:gd name="connsiteX2" fmla="*/ 85542 w 114738"/>
                <a:gd name="connsiteY2" fmla="*/ 504202 h 649481"/>
                <a:gd name="connsiteX3" fmla="*/ 84 w 114738"/>
                <a:gd name="connsiteY3" fmla="*/ 427290 h 649481"/>
                <a:gd name="connsiteX4" fmla="*/ 68450 w 114738"/>
                <a:gd name="connsiteY4" fmla="*/ 358924 h 649481"/>
                <a:gd name="connsiteX5" fmla="*/ 8630 w 114738"/>
                <a:gd name="connsiteY5" fmla="*/ 299103 h 649481"/>
                <a:gd name="connsiteX6" fmla="*/ 102633 w 114738"/>
                <a:gd name="connsiteY6" fmla="*/ 188008 h 649481"/>
                <a:gd name="connsiteX7" fmla="*/ 25721 w 114738"/>
                <a:gd name="connsiteY7" fmla="*/ 136733 h 649481"/>
                <a:gd name="connsiteX8" fmla="*/ 102633 w 114738"/>
                <a:gd name="connsiteY8" fmla="*/ 85458 h 649481"/>
                <a:gd name="connsiteX9" fmla="*/ 111179 w 114738"/>
                <a:gd name="connsiteY9" fmla="*/ 59821 h 649481"/>
                <a:gd name="connsiteX10" fmla="*/ 68450 w 114738"/>
                <a:gd name="connsiteY10" fmla="*/ 0 h 649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4738" h="649481">
                  <a:moveTo>
                    <a:pt x="85542" y="649481"/>
                  </a:moveTo>
                  <a:cubicBezTo>
                    <a:pt x="51359" y="623131"/>
                    <a:pt x="17176" y="596781"/>
                    <a:pt x="17176" y="572568"/>
                  </a:cubicBezTo>
                  <a:cubicBezTo>
                    <a:pt x="17176" y="548355"/>
                    <a:pt x="88391" y="528415"/>
                    <a:pt x="85542" y="504202"/>
                  </a:cubicBezTo>
                  <a:cubicBezTo>
                    <a:pt x="82693" y="479989"/>
                    <a:pt x="2933" y="451503"/>
                    <a:pt x="84" y="427290"/>
                  </a:cubicBezTo>
                  <a:cubicBezTo>
                    <a:pt x="-2765" y="403077"/>
                    <a:pt x="67026" y="380288"/>
                    <a:pt x="68450" y="358924"/>
                  </a:cubicBezTo>
                  <a:cubicBezTo>
                    <a:pt x="69874" y="337559"/>
                    <a:pt x="2933" y="327589"/>
                    <a:pt x="8630" y="299103"/>
                  </a:cubicBezTo>
                  <a:cubicBezTo>
                    <a:pt x="14327" y="270617"/>
                    <a:pt x="99785" y="215070"/>
                    <a:pt x="102633" y="188008"/>
                  </a:cubicBezTo>
                  <a:cubicBezTo>
                    <a:pt x="105481" y="160946"/>
                    <a:pt x="25721" y="153825"/>
                    <a:pt x="25721" y="136733"/>
                  </a:cubicBezTo>
                  <a:cubicBezTo>
                    <a:pt x="25721" y="119641"/>
                    <a:pt x="88390" y="98277"/>
                    <a:pt x="102633" y="85458"/>
                  </a:cubicBezTo>
                  <a:cubicBezTo>
                    <a:pt x="116876" y="72639"/>
                    <a:pt x="116876" y="74064"/>
                    <a:pt x="111179" y="59821"/>
                  </a:cubicBezTo>
                  <a:cubicBezTo>
                    <a:pt x="105482" y="45578"/>
                    <a:pt x="68450" y="0"/>
                    <a:pt x="68450" y="0"/>
                  </a:cubicBezTo>
                </a:path>
              </a:pathLst>
            </a:custGeom>
            <a:noFill/>
            <a:ln w="38100" cap="flat" cmpd="sng" algn="ctr">
              <a:solidFill>
                <a:srgbClr val="F07F09"/>
              </a:solidFill>
              <a:prstDash val="solid"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37" name="Равнобедренный треугольник 36"/>
            <p:cNvSpPr/>
            <p:nvPr/>
          </p:nvSpPr>
          <p:spPr>
            <a:xfrm>
              <a:off x="3541833" y="2960915"/>
              <a:ext cx="258911" cy="288032"/>
            </a:xfrm>
            <a:prstGeom prst="triangle">
              <a:avLst/>
            </a:prstGeom>
            <a:solidFill>
              <a:srgbClr val="F07F09"/>
            </a:solidFill>
            <a:ln w="42500" cap="flat" cmpd="sng" algn="ctr">
              <a:solidFill>
                <a:srgbClr val="F07F09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cxnSp>
          <p:nvCxnSpPr>
            <p:cNvPr id="38" name="Прямая со стрелкой 37"/>
            <p:cNvCxnSpPr/>
            <p:nvPr/>
          </p:nvCxnSpPr>
          <p:spPr>
            <a:xfrm rot="16200000" flipV="1">
              <a:off x="3743908" y="2564872"/>
              <a:ext cx="144016" cy="72008"/>
            </a:xfrm>
            <a:prstGeom prst="straightConnector1">
              <a:avLst/>
            </a:prstGeom>
            <a:noFill/>
            <a:ln w="38100" cap="flat" cmpd="sng" algn="ctr">
              <a:solidFill>
                <a:srgbClr val="F07F09"/>
              </a:solidFill>
              <a:prstDash val="solid"/>
              <a:tailEnd type="arrow"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</p:cxnSp>
        <p:sp>
          <p:nvSpPr>
            <p:cNvPr id="39" name="Прямоугольник 38"/>
            <p:cNvSpPr/>
            <p:nvPr/>
          </p:nvSpPr>
          <p:spPr>
            <a:xfrm>
              <a:off x="3738221" y="3784361"/>
              <a:ext cx="3321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/>
                </a:rPr>
                <a:t>1</a:t>
              </a:r>
            </a:p>
          </p:txBody>
        </p:sp>
        <p:sp>
          <p:nvSpPr>
            <p:cNvPr id="40" name="Овал 39"/>
            <p:cNvSpPr/>
            <p:nvPr/>
          </p:nvSpPr>
          <p:spPr>
            <a:xfrm>
              <a:off x="3757857" y="3753003"/>
              <a:ext cx="72008" cy="72008"/>
            </a:xfrm>
            <a:prstGeom prst="ellipse">
              <a:avLst/>
            </a:prstGeom>
            <a:solidFill>
              <a:sysClr val="windowText" lastClr="000000"/>
            </a:solidFill>
            <a:ln w="42500" cap="flat" cmpd="sng" algn="ctr">
              <a:solidFill>
                <a:sysClr val="windowText" lastClr="000000">
                  <a:shade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41" name="Равнобедренный треугольник 40"/>
            <p:cNvSpPr/>
            <p:nvPr/>
          </p:nvSpPr>
          <p:spPr>
            <a:xfrm>
              <a:off x="2051720" y="4374654"/>
              <a:ext cx="288032" cy="278482"/>
            </a:xfrm>
            <a:prstGeom prst="triangle">
              <a:avLst/>
            </a:prstGeom>
            <a:solidFill>
              <a:srgbClr val="F07F09"/>
            </a:solidFill>
            <a:ln w="42500" cap="flat" cmpd="sng" algn="ctr">
              <a:solidFill>
                <a:srgbClr val="F07F09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1904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Задание по тактике игры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ru-RU" sz="2000" dirty="0" smtClean="0">
              <a:solidFill>
                <a:prstClr val="black"/>
              </a:solidFill>
              <a:latin typeface="Verdana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ru-RU" sz="2000" dirty="0">
              <a:solidFill>
                <a:prstClr val="black"/>
              </a:solidFill>
              <a:latin typeface="Verdana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ru-RU" sz="2000" dirty="0" smtClean="0">
              <a:solidFill>
                <a:prstClr val="black"/>
              </a:solidFill>
              <a:latin typeface="Verdana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ru-RU" sz="2000" dirty="0" smtClean="0">
                <a:solidFill>
                  <a:prstClr val="black"/>
                </a:solidFill>
                <a:latin typeface="Verdana"/>
              </a:rPr>
              <a:t>Игрок </a:t>
            </a:r>
            <a:r>
              <a:rPr lang="ru-RU" sz="2000" dirty="0">
                <a:solidFill>
                  <a:prstClr val="black"/>
                </a:solidFill>
                <a:latin typeface="Verdana"/>
              </a:rPr>
              <a:t>1 ведет мяч на чужой </a:t>
            </a:r>
            <a:r>
              <a:rPr lang="ru-RU" sz="2000" dirty="0" smtClean="0">
                <a:solidFill>
                  <a:prstClr val="black"/>
                </a:solidFill>
                <a:latin typeface="Verdana"/>
              </a:rPr>
              <a:t>                                                                          половине </a:t>
            </a:r>
            <a:r>
              <a:rPr lang="ru-RU" sz="2000" dirty="0">
                <a:solidFill>
                  <a:prstClr val="black"/>
                </a:solidFill>
                <a:latin typeface="Verdana"/>
              </a:rPr>
              <a:t>площадке. </a:t>
            </a:r>
            <a:r>
              <a:rPr lang="ru-RU" sz="2000" dirty="0" smtClean="0">
                <a:solidFill>
                  <a:prstClr val="black"/>
                </a:solidFill>
                <a:latin typeface="Verdana"/>
              </a:rPr>
              <a:t>                                                                        Какое </a:t>
            </a:r>
            <a:r>
              <a:rPr lang="ru-RU" sz="2000" dirty="0">
                <a:solidFill>
                  <a:prstClr val="black"/>
                </a:solidFill>
                <a:latin typeface="Verdana"/>
              </a:rPr>
              <a:t>следует принять </a:t>
            </a:r>
            <a:r>
              <a:rPr lang="ru-RU" sz="2000" dirty="0" smtClean="0">
                <a:solidFill>
                  <a:prstClr val="black"/>
                </a:solidFill>
                <a:latin typeface="Verdana"/>
              </a:rPr>
              <a:t>                                                                решение</a:t>
            </a:r>
            <a:r>
              <a:rPr lang="ru-RU" sz="2000" dirty="0">
                <a:solidFill>
                  <a:prstClr val="black"/>
                </a:solidFill>
                <a:latin typeface="Verdana"/>
              </a:rPr>
              <a:t>?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ru-RU" sz="2000" dirty="0">
              <a:solidFill>
                <a:prstClr val="black"/>
              </a:solidFill>
              <a:latin typeface="Verdana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ru-RU" sz="2000" dirty="0">
              <a:solidFill>
                <a:prstClr val="black"/>
              </a:solidFill>
              <a:latin typeface="Verdana"/>
            </a:endParaRPr>
          </a:p>
        </p:txBody>
      </p:sp>
      <p:grpSp>
        <p:nvGrpSpPr>
          <p:cNvPr id="33" name="Группа 32"/>
          <p:cNvGrpSpPr/>
          <p:nvPr/>
        </p:nvGrpSpPr>
        <p:grpSpPr>
          <a:xfrm>
            <a:off x="4417777" y="1535665"/>
            <a:ext cx="4583370" cy="4500467"/>
            <a:chOff x="496665" y="1340768"/>
            <a:chExt cx="4583370" cy="4500467"/>
          </a:xfrm>
        </p:grpSpPr>
        <p:pic>
          <p:nvPicPr>
            <p:cNvPr id="34" name="Picture 2" descr="C:\Documents and Settings\Света\Рабочий стол\Площадка\Половина белая.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665" y="1340768"/>
              <a:ext cx="4583370" cy="45004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5" name="Равнобедренный треугольник 34"/>
            <p:cNvSpPr/>
            <p:nvPr/>
          </p:nvSpPr>
          <p:spPr>
            <a:xfrm>
              <a:off x="3037777" y="4626649"/>
              <a:ext cx="288032" cy="278482"/>
            </a:xfrm>
            <a:prstGeom prst="triangle">
              <a:avLst/>
            </a:prstGeom>
            <a:solidFill>
              <a:srgbClr val="F07F09"/>
            </a:solidFill>
            <a:ln w="42500" cap="flat" cmpd="sng" algn="ctr">
              <a:solidFill>
                <a:srgbClr val="F07F09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36" name="Овал 35"/>
            <p:cNvSpPr/>
            <p:nvPr/>
          </p:nvSpPr>
          <p:spPr>
            <a:xfrm>
              <a:off x="4139952" y="2960915"/>
              <a:ext cx="288032" cy="288032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tint val="65000"/>
                    <a:satMod val="270000"/>
                  </a:sysClr>
                </a:gs>
                <a:gs pos="25000">
                  <a:sysClr val="windowText" lastClr="000000">
                    <a:tint val="60000"/>
                    <a:satMod val="300000"/>
                  </a:sysClr>
                </a:gs>
                <a:gs pos="100000">
                  <a:sysClr val="windowText" lastClr="000000">
                    <a:tint val="29000"/>
                    <a:satMod val="400000"/>
                  </a:sysClr>
                </a:gs>
              </a:gsLst>
              <a:lin ang="16200000" scaled="1"/>
            </a:gradFill>
            <a:ln w="9525" cap="flat" cmpd="sng" algn="ctr">
              <a:solidFill>
                <a:sysClr val="windowText" lastClr="000000">
                  <a:satMod val="150000"/>
                </a:sysClr>
              </a:solidFill>
              <a:prstDash val="solid"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4095842" y="2920265"/>
              <a:ext cx="3321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/>
                </a:rPr>
                <a:t>4</a:t>
              </a:r>
            </a:p>
          </p:txBody>
        </p:sp>
        <p:sp>
          <p:nvSpPr>
            <p:cNvPr id="38" name="Овал 37"/>
            <p:cNvSpPr/>
            <p:nvPr/>
          </p:nvSpPr>
          <p:spPr>
            <a:xfrm>
              <a:off x="3779912" y="3825011"/>
              <a:ext cx="288032" cy="288032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tint val="65000"/>
                    <a:satMod val="270000"/>
                  </a:sysClr>
                </a:gs>
                <a:gs pos="25000">
                  <a:sysClr val="windowText" lastClr="000000">
                    <a:tint val="60000"/>
                    <a:satMod val="300000"/>
                  </a:sysClr>
                </a:gs>
                <a:gs pos="100000">
                  <a:sysClr val="windowText" lastClr="000000">
                    <a:tint val="29000"/>
                    <a:satMod val="400000"/>
                  </a:sysClr>
                </a:gs>
              </a:gsLst>
              <a:lin ang="16200000" scaled="1"/>
            </a:gradFill>
            <a:ln w="9525" cap="flat" cmpd="sng" algn="ctr">
              <a:solidFill>
                <a:sysClr val="windowText" lastClr="000000">
                  <a:satMod val="150000"/>
                </a:sysClr>
              </a:solidFill>
              <a:prstDash val="solid"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39" name="Овал 38"/>
            <p:cNvSpPr/>
            <p:nvPr/>
          </p:nvSpPr>
          <p:spPr>
            <a:xfrm>
              <a:off x="3491880" y="5193163"/>
              <a:ext cx="288032" cy="288032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tint val="65000"/>
                    <a:satMod val="270000"/>
                  </a:sysClr>
                </a:gs>
                <a:gs pos="25000">
                  <a:sysClr val="windowText" lastClr="000000">
                    <a:tint val="60000"/>
                    <a:satMod val="300000"/>
                  </a:sysClr>
                </a:gs>
                <a:gs pos="100000">
                  <a:sysClr val="windowText" lastClr="000000">
                    <a:tint val="29000"/>
                    <a:satMod val="400000"/>
                  </a:sysClr>
                </a:gs>
              </a:gsLst>
              <a:lin ang="16200000" scaled="1"/>
            </a:gradFill>
            <a:ln w="9525" cap="flat" cmpd="sng" algn="ctr">
              <a:solidFill>
                <a:sysClr val="windowText" lastClr="000000">
                  <a:satMod val="150000"/>
                </a:sysClr>
              </a:solidFill>
              <a:prstDash val="solid"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40" name="Овал 39"/>
            <p:cNvSpPr/>
            <p:nvPr/>
          </p:nvSpPr>
          <p:spPr>
            <a:xfrm>
              <a:off x="1997952" y="3000372"/>
              <a:ext cx="288032" cy="319390"/>
            </a:xfrm>
            <a:prstGeom prst="ellipse">
              <a:avLst/>
            </a:prstGeom>
            <a:gradFill rotWithShape="1">
              <a:gsLst>
                <a:gs pos="0">
                  <a:sysClr val="windowText" lastClr="000000">
                    <a:tint val="65000"/>
                    <a:satMod val="270000"/>
                  </a:sysClr>
                </a:gs>
                <a:gs pos="25000">
                  <a:sysClr val="windowText" lastClr="000000">
                    <a:tint val="60000"/>
                    <a:satMod val="300000"/>
                  </a:sysClr>
                </a:gs>
                <a:gs pos="100000">
                  <a:sysClr val="windowText" lastClr="000000">
                    <a:tint val="29000"/>
                    <a:satMod val="400000"/>
                  </a:sysClr>
                </a:gs>
              </a:gsLst>
              <a:lin ang="16200000" scaled="1"/>
            </a:gradFill>
            <a:ln w="9525" cap="flat" cmpd="sng" algn="ctr">
              <a:solidFill>
                <a:sysClr val="windowText" lastClr="000000">
                  <a:satMod val="150000"/>
                </a:sysClr>
              </a:solidFill>
              <a:prstDash val="solid"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3469825" y="5152513"/>
              <a:ext cx="3321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/>
                </a:rPr>
                <a:t>2</a:t>
              </a:r>
            </a:p>
          </p:txBody>
        </p:sp>
        <p:cxnSp>
          <p:nvCxnSpPr>
            <p:cNvPr id="42" name="Прямая со стрелкой 41"/>
            <p:cNvCxnSpPr>
              <a:endCxn id="37" idx="2"/>
            </p:cNvCxnSpPr>
            <p:nvPr/>
          </p:nvCxnSpPr>
          <p:spPr>
            <a:xfrm rot="5400000" flipH="1" flipV="1">
              <a:off x="3844013" y="3449293"/>
              <a:ext cx="577595" cy="258205"/>
            </a:xfrm>
            <a:prstGeom prst="straightConnector1">
              <a:avLst/>
            </a:prstGeom>
            <a:noFill/>
            <a:ln w="38100" cap="flat" cmpd="sng" algn="ctr">
              <a:solidFill>
                <a:srgbClr val="F07F09"/>
              </a:solidFill>
              <a:prstDash val="sysDash"/>
              <a:tailEnd type="arrow"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</p:cxnSp>
        <p:sp>
          <p:nvSpPr>
            <p:cNvPr id="43" name="Прямоугольник 42"/>
            <p:cNvSpPr/>
            <p:nvPr/>
          </p:nvSpPr>
          <p:spPr>
            <a:xfrm>
              <a:off x="1953842" y="3000372"/>
              <a:ext cx="3321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/>
                </a:rPr>
                <a:t>3</a:t>
              </a:r>
            </a:p>
          </p:txBody>
        </p:sp>
        <p:cxnSp>
          <p:nvCxnSpPr>
            <p:cNvPr id="44" name="Прямая со стрелкой 43"/>
            <p:cNvCxnSpPr>
              <a:endCxn id="43" idx="2"/>
            </p:cNvCxnSpPr>
            <p:nvPr/>
          </p:nvCxnSpPr>
          <p:spPr>
            <a:xfrm rot="10800000">
              <a:off x="2119913" y="3369705"/>
              <a:ext cx="1637944" cy="599323"/>
            </a:xfrm>
            <a:prstGeom prst="straightConnector1">
              <a:avLst/>
            </a:prstGeom>
            <a:noFill/>
            <a:ln w="38100" cap="flat" cmpd="sng" algn="ctr">
              <a:solidFill>
                <a:srgbClr val="F07F09"/>
              </a:solidFill>
              <a:prstDash val="sysDash"/>
              <a:tailEnd type="arrow"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</p:cxnSp>
        <p:cxnSp>
          <p:nvCxnSpPr>
            <p:cNvPr id="45" name="Прямая со стрелкой 44"/>
            <p:cNvCxnSpPr/>
            <p:nvPr/>
          </p:nvCxnSpPr>
          <p:spPr>
            <a:xfrm flipH="1">
              <a:off x="3613841" y="4113043"/>
              <a:ext cx="290451" cy="1111478"/>
            </a:xfrm>
            <a:prstGeom prst="straightConnector1">
              <a:avLst/>
            </a:prstGeom>
            <a:noFill/>
            <a:ln w="38100" cap="flat" cmpd="sng" algn="ctr">
              <a:solidFill>
                <a:srgbClr val="F07F09"/>
              </a:solidFill>
              <a:prstDash val="sysDash"/>
              <a:tailEnd type="arrow"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</p:cxnSp>
        <p:sp>
          <p:nvSpPr>
            <p:cNvPr id="46" name="Полилиния 45"/>
            <p:cNvSpPr/>
            <p:nvPr/>
          </p:nvSpPr>
          <p:spPr>
            <a:xfrm>
              <a:off x="3776273" y="2672884"/>
              <a:ext cx="125600" cy="1163296"/>
            </a:xfrm>
            <a:custGeom>
              <a:avLst/>
              <a:gdLst>
                <a:gd name="connsiteX0" fmla="*/ 85542 w 114738"/>
                <a:gd name="connsiteY0" fmla="*/ 649481 h 649481"/>
                <a:gd name="connsiteX1" fmla="*/ 17176 w 114738"/>
                <a:gd name="connsiteY1" fmla="*/ 572568 h 649481"/>
                <a:gd name="connsiteX2" fmla="*/ 85542 w 114738"/>
                <a:gd name="connsiteY2" fmla="*/ 504202 h 649481"/>
                <a:gd name="connsiteX3" fmla="*/ 84 w 114738"/>
                <a:gd name="connsiteY3" fmla="*/ 427290 h 649481"/>
                <a:gd name="connsiteX4" fmla="*/ 68450 w 114738"/>
                <a:gd name="connsiteY4" fmla="*/ 358924 h 649481"/>
                <a:gd name="connsiteX5" fmla="*/ 8630 w 114738"/>
                <a:gd name="connsiteY5" fmla="*/ 299103 h 649481"/>
                <a:gd name="connsiteX6" fmla="*/ 102633 w 114738"/>
                <a:gd name="connsiteY6" fmla="*/ 188008 h 649481"/>
                <a:gd name="connsiteX7" fmla="*/ 25721 w 114738"/>
                <a:gd name="connsiteY7" fmla="*/ 136733 h 649481"/>
                <a:gd name="connsiteX8" fmla="*/ 102633 w 114738"/>
                <a:gd name="connsiteY8" fmla="*/ 85458 h 649481"/>
                <a:gd name="connsiteX9" fmla="*/ 111179 w 114738"/>
                <a:gd name="connsiteY9" fmla="*/ 59821 h 649481"/>
                <a:gd name="connsiteX10" fmla="*/ 68450 w 114738"/>
                <a:gd name="connsiteY10" fmla="*/ 0 h 649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4738" h="649481">
                  <a:moveTo>
                    <a:pt x="85542" y="649481"/>
                  </a:moveTo>
                  <a:cubicBezTo>
                    <a:pt x="51359" y="623131"/>
                    <a:pt x="17176" y="596781"/>
                    <a:pt x="17176" y="572568"/>
                  </a:cubicBezTo>
                  <a:cubicBezTo>
                    <a:pt x="17176" y="548355"/>
                    <a:pt x="88391" y="528415"/>
                    <a:pt x="85542" y="504202"/>
                  </a:cubicBezTo>
                  <a:cubicBezTo>
                    <a:pt x="82693" y="479989"/>
                    <a:pt x="2933" y="451503"/>
                    <a:pt x="84" y="427290"/>
                  </a:cubicBezTo>
                  <a:cubicBezTo>
                    <a:pt x="-2765" y="403077"/>
                    <a:pt x="67026" y="380288"/>
                    <a:pt x="68450" y="358924"/>
                  </a:cubicBezTo>
                  <a:cubicBezTo>
                    <a:pt x="69874" y="337559"/>
                    <a:pt x="2933" y="327589"/>
                    <a:pt x="8630" y="299103"/>
                  </a:cubicBezTo>
                  <a:cubicBezTo>
                    <a:pt x="14327" y="270617"/>
                    <a:pt x="99785" y="215070"/>
                    <a:pt x="102633" y="188008"/>
                  </a:cubicBezTo>
                  <a:cubicBezTo>
                    <a:pt x="105481" y="160946"/>
                    <a:pt x="25721" y="153825"/>
                    <a:pt x="25721" y="136733"/>
                  </a:cubicBezTo>
                  <a:cubicBezTo>
                    <a:pt x="25721" y="119641"/>
                    <a:pt x="88390" y="98277"/>
                    <a:pt x="102633" y="85458"/>
                  </a:cubicBezTo>
                  <a:cubicBezTo>
                    <a:pt x="116876" y="72639"/>
                    <a:pt x="116876" y="74064"/>
                    <a:pt x="111179" y="59821"/>
                  </a:cubicBezTo>
                  <a:cubicBezTo>
                    <a:pt x="105482" y="45578"/>
                    <a:pt x="68450" y="0"/>
                    <a:pt x="68450" y="0"/>
                  </a:cubicBezTo>
                </a:path>
              </a:pathLst>
            </a:custGeom>
            <a:noFill/>
            <a:ln w="38100" cap="flat" cmpd="sng" algn="ctr">
              <a:solidFill>
                <a:srgbClr val="F07F09"/>
              </a:solidFill>
              <a:prstDash val="solid"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47" name="Равнобедренный треугольник 46"/>
            <p:cNvSpPr/>
            <p:nvPr/>
          </p:nvSpPr>
          <p:spPr>
            <a:xfrm>
              <a:off x="3541833" y="2960915"/>
              <a:ext cx="258911" cy="288032"/>
            </a:xfrm>
            <a:prstGeom prst="triangle">
              <a:avLst/>
            </a:prstGeom>
            <a:solidFill>
              <a:srgbClr val="F07F09"/>
            </a:solidFill>
            <a:ln w="42500" cap="flat" cmpd="sng" algn="ctr">
              <a:solidFill>
                <a:srgbClr val="F07F09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cxnSp>
          <p:nvCxnSpPr>
            <p:cNvPr id="48" name="Прямая со стрелкой 47"/>
            <p:cNvCxnSpPr/>
            <p:nvPr/>
          </p:nvCxnSpPr>
          <p:spPr>
            <a:xfrm rot="16200000" flipV="1">
              <a:off x="3743908" y="2564872"/>
              <a:ext cx="144016" cy="72008"/>
            </a:xfrm>
            <a:prstGeom prst="straightConnector1">
              <a:avLst/>
            </a:prstGeom>
            <a:noFill/>
            <a:ln w="38100" cap="flat" cmpd="sng" algn="ctr">
              <a:solidFill>
                <a:srgbClr val="F07F09"/>
              </a:solidFill>
              <a:prstDash val="solid"/>
              <a:tailEnd type="arrow"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</p:cxnSp>
        <p:sp>
          <p:nvSpPr>
            <p:cNvPr id="49" name="Прямоугольник 48"/>
            <p:cNvSpPr/>
            <p:nvPr/>
          </p:nvSpPr>
          <p:spPr>
            <a:xfrm>
              <a:off x="3738221" y="3784361"/>
              <a:ext cx="3321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/>
                </a:rPr>
                <a:t>1</a:t>
              </a:r>
            </a:p>
          </p:txBody>
        </p:sp>
        <p:sp>
          <p:nvSpPr>
            <p:cNvPr id="50" name="Овал 49"/>
            <p:cNvSpPr/>
            <p:nvPr/>
          </p:nvSpPr>
          <p:spPr>
            <a:xfrm>
              <a:off x="3757857" y="3753003"/>
              <a:ext cx="72008" cy="72008"/>
            </a:xfrm>
            <a:prstGeom prst="ellipse">
              <a:avLst/>
            </a:prstGeom>
            <a:solidFill>
              <a:sysClr val="windowText" lastClr="000000"/>
            </a:solidFill>
            <a:ln w="42500" cap="flat" cmpd="sng" algn="ctr">
              <a:solidFill>
                <a:sysClr val="windowText" lastClr="000000">
                  <a:shade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sp>
          <p:nvSpPr>
            <p:cNvPr id="51" name="Равнобедренный треугольник 50"/>
            <p:cNvSpPr/>
            <p:nvPr/>
          </p:nvSpPr>
          <p:spPr>
            <a:xfrm>
              <a:off x="2051720" y="4374654"/>
              <a:ext cx="288032" cy="278482"/>
            </a:xfrm>
            <a:prstGeom prst="triangle">
              <a:avLst/>
            </a:prstGeom>
            <a:solidFill>
              <a:srgbClr val="F07F09"/>
            </a:solidFill>
            <a:ln w="42500" cap="flat" cmpd="sng" algn="ctr">
              <a:solidFill>
                <a:srgbClr val="F07F09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/>
                <a:ea typeface="+mn-ea"/>
                <a:cs typeface="+mn-cs"/>
              </a:endParaRPr>
            </a:p>
          </p:txBody>
        </p:sp>
        <p:grpSp>
          <p:nvGrpSpPr>
            <p:cNvPr id="52" name="Группа 51"/>
            <p:cNvGrpSpPr/>
            <p:nvPr/>
          </p:nvGrpSpPr>
          <p:grpSpPr>
            <a:xfrm>
              <a:off x="3714744" y="2500306"/>
              <a:ext cx="285752" cy="357190"/>
              <a:chOff x="5857884" y="5643578"/>
              <a:chExt cx="285752" cy="357190"/>
            </a:xfrm>
          </p:grpSpPr>
          <p:cxnSp>
            <p:nvCxnSpPr>
              <p:cNvPr id="60" name="Прямая соединительная линия 59"/>
              <p:cNvCxnSpPr/>
              <p:nvPr/>
            </p:nvCxnSpPr>
            <p:spPr>
              <a:xfrm rot="16200000" flipH="1">
                <a:off x="5822165" y="5679297"/>
                <a:ext cx="357190" cy="285752"/>
              </a:xfrm>
              <a:prstGeom prst="line">
                <a:avLst/>
              </a:prstGeom>
              <a:noFill/>
              <a:ln w="63500" cap="flat" cmpd="sng" algn="ctr">
                <a:solidFill>
                  <a:srgbClr val="C00000"/>
                </a:solidFill>
                <a:prstDash val="solid"/>
              </a:ln>
              <a:effectLst>
                <a:outerShdw blurRad="65500" dist="38100" dir="5400000" rotWithShape="0">
                  <a:srgbClr val="000000">
                    <a:alpha val="40000"/>
                  </a:srgbClr>
                </a:outerShdw>
              </a:effectLst>
            </p:spPr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 rot="5400000">
                <a:off x="5822165" y="5679297"/>
                <a:ext cx="357190" cy="285752"/>
              </a:xfrm>
              <a:prstGeom prst="line">
                <a:avLst/>
              </a:prstGeom>
              <a:noFill/>
              <a:ln w="63500" cap="flat" cmpd="sng" algn="ctr">
                <a:solidFill>
                  <a:srgbClr val="C00000"/>
                </a:solidFill>
                <a:prstDash val="solid"/>
              </a:ln>
              <a:effectLst>
                <a:outerShdw blurRad="65500" dist="38100" dir="5400000" rotWithShape="0">
                  <a:srgbClr val="000000">
                    <a:alpha val="40000"/>
                  </a:srgbClr>
                </a:outerShdw>
              </a:effectLst>
            </p:spPr>
          </p:cxnSp>
        </p:grpSp>
        <p:grpSp>
          <p:nvGrpSpPr>
            <p:cNvPr id="53" name="Группа 52"/>
            <p:cNvGrpSpPr/>
            <p:nvPr/>
          </p:nvGrpSpPr>
          <p:grpSpPr>
            <a:xfrm>
              <a:off x="4000496" y="3357562"/>
              <a:ext cx="285752" cy="357190"/>
              <a:chOff x="5857884" y="5643578"/>
              <a:chExt cx="285752" cy="357190"/>
            </a:xfrm>
          </p:grpSpPr>
          <p:cxnSp>
            <p:nvCxnSpPr>
              <p:cNvPr id="58" name="Прямая соединительная линия 57"/>
              <p:cNvCxnSpPr/>
              <p:nvPr/>
            </p:nvCxnSpPr>
            <p:spPr>
              <a:xfrm rot="16200000" flipH="1">
                <a:off x="5822165" y="5679297"/>
                <a:ext cx="357190" cy="285752"/>
              </a:xfrm>
              <a:prstGeom prst="line">
                <a:avLst/>
              </a:prstGeom>
              <a:noFill/>
              <a:ln w="63500" cap="flat" cmpd="sng" algn="ctr">
                <a:solidFill>
                  <a:srgbClr val="C00000"/>
                </a:solidFill>
                <a:prstDash val="solid"/>
              </a:ln>
              <a:effectLst>
                <a:outerShdw blurRad="65500" dist="38100" dir="5400000" rotWithShape="0">
                  <a:srgbClr val="000000">
                    <a:alpha val="40000"/>
                  </a:srgbClr>
                </a:outerShdw>
              </a:effectLst>
            </p:spPr>
          </p:cxnSp>
          <p:cxnSp>
            <p:nvCxnSpPr>
              <p:cNvPr id="59" name="Прямая соединительная линия 58"/>
              <p:cNvCxnSpPr/>
              <p:nvPr/>
            </p:nvCxnSpPr>
            <p:spPr>
              <a:xfrm rot="5400000">
                <a:off x="5822165" y="5679297"/>
                <a:ext cx="357190" cy="285752"/>
              </a:xfrm>
              <a:prstGeom prst="line">
                <a:avLst/>
              </a:prstGeom>
              <a:noFill/>
              <a:ln w="63500" cap="flat" cmpd="sng" algn="ctr">
                <a:solidFill>
                  <a:srgbClr val="C00000"/>
                </a:solidFill>
                <a:prstDash val="solid"/>
              </a:ln>
              <a:effectLst>
                <a:outerShdw blurRad="65500" dist="38100" dir="5400000" rotWithShape="0">
                  <a:srgbClr val="000000">
                    <a:alpha val="40000"/>
                  </a:srgbClr>
                </a:outerShdw>
              </a:effectLst>
            </p:spPr>
          </p:cxnSp>
        </p:grpSp>
        <p:grpSp>
          <p:nvGrpSpPr>
            <p:cNvPr id="54" name="Группа 53"/>
            <p:cNvGrpSpPr/>
            <p:nvPr/>
          </p:nvGrpSpPr>
          <p:grpSpPr>
            <a:xfrm>
              <a:off x="3571868" y="4572008"/>
              <a:ext cx="285752" cy="357190"/>
              <a:chOff x="5857884" y="5643578"/>
              <a:chExt cx="285752" cy="357190"/>
            </a:xfrm>
          </p:grpSpPr>
          <p:cxnSp>
            <p:nvCxnSpPr>
              <p:cNvPr id="56" name="Прямая соединительная линия 55"/>
              <p:cNvCxnSpPr/>
              <p:nvPr/>
            </p:nvCxnSpPr>
            <p:spPr>
              <a:xfrm rot="16200000" flipH="1">
                <a:off x="5822165" y="5679297"/>
                <a:ext cx="357190" cy="285752"/>
              </a:xfrm>
              <a:prstGeom prst="line">
                <a:avLst/>
              </a:prstGeom>
              <a:noFill/>
              <a:ln w="63500" cap="flat" cmpd="sng" algn="ctr">
                <a:solidFill>
                  <a:srgbClr val="C00000"/>
                </a:solidFill>
                <a:prstDash val="solid"/>
              </a:ln>
              <a:effectLst>
                <a:outerShdw blurRad="65500" dist="38100" dir="5400000" rotWithShape="0">
                  <a:srgbClr val="000000">
                    <a:alpha val="40000"/>
                  </a:srgbClr>
                </a:outerShdw>
              </a:effectLst>
            </p:spPr>
          </p:cxnSp>
          <p:cxnSp>
            <p:nvCxnSpPr>
              <p:cNvPr id="57" name="Прямая соединительная линия 56"/>
              <p:cNvCxnSpPr/>
              <p:nvPr/>
            </p:nvCxnSpPr>
            <p:spPr>
              <a:xfrm rot="5400000">
                <a:off x="5822165" y="5679297"/>
                <a:ext cx="357190" cy="285752"/>
              </a:xfrm>
              <a:prstGeom prst="line">
                <a:avLst/>
              </a:prstGeom>
              <a:noFill/>
              <a:ln w="63500" cap="flat" cmpd="sng" algn="ctr">
                <a:solidFill>
                  <a:srgbClr val="C00000"/>
                </a:solidFill>
                <a:prstDash val="solid"/>
              </a:ln>
              <a:effectLst>
                <a:outerShdw blurRad="65500" dist="38100" dir="5400000" rotWithShape="0">
                  <a:srgbClr val="000000">
                    <a:alpha val="40000"/>
                  </a:srgbClr>
                </a:outerShdw>
              </a:effectLst>
            </p:spPr>
          </p:cxnSp>
        </p:grpSp>
        <p:cxnSp>
          <p:nvCxnSpPr>
            <p:cNvPr id="55" name="Прямая со стрелкой 54"/>
            <p:cNvCxnSpPr>
              <a:endCxn id="43" idx="2"/>
            </p:cNvCxnSpPr>
            <p:nvPr/>
          </p:nvCxnSpPr>
          <p:spPr>
            <a:xfrm rot="10800000">
              <a:off x="2119914" y="3369704"/>
              <a:ext cx="1666269" cy="608986"/>
            </a:xfrm>
            <a:prstGeom prst="straightConnector1">
              <a:avLst/>
            </a:prstGeom>
            <a:noFill/>
            <a:ln w="38100" cap="flat" cmpd="sng" algn="ctr">
              <a:solidFill>
                <a:srgbClr val="00B050"/>
              </a:solidFill>
              <a:prstDash val="sysDash"/>
              <a:tailEnd type="arrow"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</p:cxnSp>
      </p:grpSp>
      <p:grpSp>
        <p:nvGrpSpPr>
          <p:cNvPr id="62" name="Группа 61"/>
          <p:cNvGrpSpPr>
            <a:grpSpLocks noChangeAspect="1"/>
          </p:cNvGrpSpPr>
          <p:nvPr/>
        </p:nvGrpSpPr>
        <p:grpSpPr>
          <a:xfrm>
            <a:off x="323528" y="4348589"/>
            <a:ext cx="3528392" cy="1506113"/>
            <a:chOff x="5214942" y="3619416"/>
            <a:chExt cx="3500462" cy="1679114"/>
          </a:xfrm>
        </p:grpSpPr>
        <p:sp>
          <p:nvSpPr>
            <p:cNvPr id="63" name="TextBox 62"/>
            <p:cNvSpPr txBox="1"/>
            <p:nvPr/>
          </p:nvSpPr>
          <p:spPr>
            <a:xfrm>
              <a:off x="5214942" y="3639925"/>
              <a:ext cx="3500462" cy="646331"/>
            </a:xfrm>
            <a:prstGeom prst="rect">
              <a:avLst/>
            </a:prstGeom>
            <a:solidFill>
              <a:sysClr val="window" lastClr="FFFFFF"/>
            </a:solidFill>
          </p:spPr>
          <p:txBody>
            <a:bodyPr wrap="square" rtlCol="0">
              <a:spAutoFit/>
            </a:bodyPr>
            <a:lstStyle/>
            <a:p>
              <a:pPr marL="342900" marR="0" lvl="0" indent="-3429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arenR"/>
                <a:tabLst/>
                <a:defRPr/>
              </a:pPr>
              <a:r>
                <a:rPr kumimoji="0" lang="ru-RU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Verdana"/>
                </a:rPr>
                <a:t>Помешает защитник</a:t>
              </a:r>
            </a:p>
            <a:p>
              <a:pPr marL="342900" marR="0" lvl="0" indent="-3429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"/>
              </a:endParaRPr>
            </a:p>
          </p:txBody>
        </p:sp>
        <p:grpSp>
          <p:nvGrpSpPr>
            <p:cNvPr id="64" name="Группа 63"/>
            <p:cNvGrpSpPr/>
            <p:nvPr/>
          </p:nvGrpSpPr>
          <p:grpSpPr>
            <a:xfrm>
              <a:off x="5263781" y="3619416"/>
              <a:ext cx="285752" cy="357190"/>
              <a:chOff x="5857884" y="5643578"/>
              <a:chExt cx="285752" cy="357190"/>
            </a:xfrm>
          </p:grpSpPr>
          <p:cxnSp>
            <p:nvCxnSpPr>
              <p:cNvPr id="77" name="Прямая соединительная линия 76"/>
              <p:cNvCxnSpPr/>
              <p:nvPr/>
            </p:nvCxnSpPr>
            <p:spPr>
              <a:xfrm rot="16200000" flipH="1">
                <a:off x="5822165" y="5679297"/>
                <a:ext cx="357190" cy="285752"/>
              </a:xfrm>
              <a:prstGeom prst="line">
                <a:avLst/>
              </a:prstGeom>
              <a:noFill/>
              <a:ln w="63500" cap="flat" cmpd="sng" algn="ctr">
                <a:solidFill>
                  <a:srgbClr val="C00000"/>
                </a:solidFill>
                <a:prstDash val="solid"/>
              </a:ln>
              <a:effectLst>
                <a:outerShdw blurRad="65500" dist="38100" dir="5400000" rotWithShape="0">
                  <a:srgbClr val="000000">
                    <a:alpha val="40000"/>
                  </a:srgbClr>
                </a:outerShdw>
              </a:effectLst>
            </p:spPr>
          </p:cxnSp>
          <p:cxnSp>
            <p:nvCxnSpPr>
              <p:cNvPr id="78" name="Прямая соединительная линия 77"/>
              <p:cNvCxnSpPr/>
              <p:nvPr/>
            </p:nvCxnSpPr>
            <p:spPr>
              <a:xfrm rot="5400000">
                <a:off x="5822165" y="5679297"/>
                <a:ext cx="357190" cy="285752"/>
              </a:xfrm>
              <a:prstGeom prst="line">
                <a:avLst/>
              </a:prstGeom>
              <a:noFill/>
              <a:ln w="63500" cap="flat" cmpd="sng" algn="ctr">
                <a:solidFill>
                  <a:srgbClr val="C00000"/>
                </a:solidFill>
                <a:prstDash val="solid"/>
              </a:ln>
              <a:effectLst>
                <a:outerShdw blurRad="65500" dist="38100" dir="5400000" rotWithShape="0">
                  <a:srgbClr val="000000">
                    <a:alpha val="40000"/>
                  </a:srgbClr>
                </a:outerShdw>
              </a:effectLst>
            </p:spPr>
          </p:cxnSp>
        </p:grpSp>
        <p:sp>
          <p:nvSpPr>
            <p:cNvPr id="65" name="TextBox 64"/>
            <p:cNvSpPr txBox="1"/>
            <p:nvPr/>
          </p:nvSpPr>
          <p:spPr>
            <a:xfrm>
              <a:off x="5214942" y="4929198"/>
              <a:ext cx="3500462" cy="369332"/>
            </a:xfrm>
            <a:prstGeom prst="rect">
              <a:avLst/>
            </a:prstGeom>
            <a:solidFill>
              <a:sysClr val="window" lastClr="FFFFFF"/>
            </a:solidFill>
          </p:spPr>
          <p:txBody>
            <a:bodyPr wrap="square" rtlCol="0">
              <a:spAutoFit/>
            </a:bodyPr>
            <a:lstStyle/>
            <a:p>
              <a:pPr marL="342900" marR="0" lvl="0" indent="-3429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Verdana"/>
                </a:rPr>
                <a:t>4) Помешает защитник</a:t>
              </a:r>
            </a:p>
          </p:txBody>
        </p:sp>
        <p:grpSp>
          <p:nvGrpSpPr>
            <p:cNvPr id="66" name="Группа 65"/>
            <p:cNvGrpSpPr/>
            <p:nvPr/>
          </p:nvGrpSpPr>
          <p:grpSpPr>
            <a:xfrm>
              <a:off x="5214942" y="4929198"/>
              <a:ext cx="285752" cy="357190"/>
              <a:chOff x="5857884" y="5643578"/>
              <a:chExt cx="285752" cy="357190"/>
            </a:xfrm>
          </p:grpSpPr>
          <p:cxnSp>
            <p:nvCxnSpPr>
              <p:cNvPr id="75" name="Прямая соединительная линия 74"/>
              <p:cNvCxnSpPr/>
              <p:nvPr/>
            </p:nvCxnSpPr>
            <p:spPr>
              <a:xfrm rot="16200000" flipH="1">
                <a:off x="5822165" y="5679297"/>
                <a:ext cx="357190" cy="285752"/>
              </a:xfrm>
              <a:prstGeom prst="line">
                <a:avLst/>
              </a:prstGeom>
              <a:noFill/>
              <a:ln w="63500" cap="flat" cmpd="sng" algn="ctr">
                <a:solidFill>
                  <a:srgbClr val="C00000"/>
                </a:solidFill>
                <a:prstDash val="solid"/>
              </a:ln>
              <a:effectLst>
                <a:outerShdw blurRad="65500" dist="38100" dir="5400000" rotWithShape="0">
                  <a:srgbClr val="000000">
                    <a:alpha val="40000"/>
                  </a:srgbClr>
                </a:outerShdw>
              </a:effectLst>
            </p:spPr>
          </p:cxnSp>
          <p:cxnSp>
            <p:nvCxnSpPr>
              <p:cNvPr id="76" name="Прямая соединительная линия 75"/>
              <p:cNvCxnSpPr/>
              <p:nvPr/>
            </p:nvCxnSpPr>
            <p:spPr>
              <a:xfrm rot="5400000">
                <a:off x="5822165" y="5679297"/>
                <a:ext cx="357190" cy="285752"/>
              </a:xfrm>
              <a:prstGeom prst="line">
                <a:avLst/>
              </a:prstGeom>
              <a:noFill/>
              <a:ln w="63500" cap="flat" cmpd="sng" algn="ctr">
                <a:solidFill>
                  <a:srgbClr val="C00000"/>
                </a:solidFill>
                <a:prstDash val="solid"/>
              </a:ln>
              <a:effectLst>
                <a:outerShdw blurRad="65500" dist="38100" dir="5400000" rotWithShape="0">
                  <a:srgbClr val="000000">
                    <a:alpha val="40000"/>
                  </a:srgbClr>
                </a:outerShdw>
              </a:effectLst>
            </p:spPr>
          </p:cxnSp>
        </p:grpSp>
        <p:sp>
          <p:nvSpPr>
            <p:cNvPr id="67" name="TextBox 66"/>
            <p:cNvSpPr txBox="1"/>
            <p:nvPr/>
          </p:nvSpPr>
          <p:spPr>
            <a:xfrm>
              <a:off x="5214942" y="4214818"/>
              <a:ext cx="3500462" cy="369332"/>
            </a:xfrm>
            <a:prstGeom prst="rect">
              <a:avLst/>
            </a:prstGeom>
            <a:solidFill>
              <a:sysClr val="window" lastClr="FFFFFF"/>
            </a:solidFill>
          </p:spPr>
          <p:txBody>
            <a:bodyPr wrap="square" rtlCol="0">
              <a:spAutoFit/>
            </a:bodyPr>
            <a:lstStyle/>
            <a:p>
              <a:pPr marL="342900" marR="0" lvl="0" indent="-3429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Verdana"/>
                </a:rPr>
                <a:t>2) Удаление от кольца</a:t>
              </a:r>
            </a:p>
          </p:txBody>
        </p:sp>
        <p:grpSp>
          <p:nvGrpSpPr>
            <p:cNvPr id="68" name="Группа 67"/>
            <p:cNvGrpSpPr/>
            <p:nvPr/>
          </p:nvGrpSpPr>
          <p:grpSpPr>
            <a:xfrm>
              <a:off x="5214942" y="4214818"/>
              <a:ext cx="285752" cy="357190"/>
              <a:chOff x="5857884" y="5643578"/>
              <a:chExt cx="285752" cy="357190"/>
            </a:xfrm>
          </p:grpSpPr>
          <p:cxnSp>
            <p:nvCxnSpPr>
              <p:cNvPr id="73" name="Прямая соединительная линия 72"/>
              <p:cNvCxnSpPr/>
              <p:nvPr/>
            </p:nvCxnSpPr>
            <p:spPr>
              <a:xfrm rot="16200000" flipH="1">
                <a:off x="5822165" y="5679297"/>
                <a:ext cx="357190" cy="285752"/>
              </a:xfrm>
              <a:prstGeom prst="line">
                <a:avLst/>
              </a:prstGeom>
              <a:noFill/>
              <a:ln w="63500" cap="flat" cmpd="sng" algn="ctr">
                <a:solidFill>
                  <a:srgbClr val="C00000"/>
                </a:solidFill>
                <a:prstDash val="solid"/>
              </a:ln>
              <a:effectLst>
                <a:outerShdw blurRad="65500" dist="38100" dir="5400000" rotWithShape="0">
                  <a:srgbClr val="000000">
                    <a:alpha val="40000"/>
                  </a:srgbClr>
                </a:outerShdw>
              </a:effectLst>
            </p:spPr>
          </p:cxnSp>
          <p:cxnSp>
            <p:nvCxnSpPr>
              <p:cNvPr id="74" name="Прямая соединительная линия 73"/>
              <p:cNvCxnSpPr/>
              <p:nvPr/>
            </p:nvCxnSpPr>
            <p:spPr>
              <a:xfrm rot="5400000">
                <a:off x="5822165" y="5679297"/>
                <a:ext cx="357190" cy="285752"/>
              </a:xfrm>
              <a:prstGeom prst="line">
                <a:avLst/>
              </a:prstGeom>
              <a:noFill/>
              <a:ln w="63500" cap="flat" cmpd="sng" algn="ctr">
                <a:solidFill>
                  <a:srgbClr val="C00000"/>
                </a:solidFill>
                <a:prstDash val="solid"/>
              </a:ln>
              <a:effectLst>
                <a:outerShdw blurRad="65500" dist="38100" dir="5400000" rotWithShape="0">
                  <a:srgbClr val="000000">
                    <a:alpha val="40000"/>
                  </a:srgbClr>
                </a:outerShdw>
              </a:effectLst>
            </p:spPr>
          </p:cxnSp>
        </p:grpSp>
        <p:sp>
          <p:nvSpPr>
            <p:cNvPr id="69" name="TextBox 68"/>
            <p:cNvSpPr txBox="1"/>
            <p:nvPr/>
          </p:nvSpPr>
          <p:spPr>
            <a:xfrm>
              <a:off x="5214942" y="4572008"/>
              <a:ext cx="3500462" cy="369332"/>
            </a:xfrm>
            <a:prstGeom prst="rect">
              <a:avLst/>
            </a:prstGeom>
            <a:solidFill>
              <a:sysClr val="window" lastClr="FFFFFF"/>
            </a:solidFill>
          </p:spPr>
          <p:txBody>
            <a:bodyPr wrap="square" rtlCol="0">
              <a:spAutoFit/>
            </a:bodyPr>
            <a:lstStyle/>
            <a:p>
              <a:pPr marL="342900" marR="0" lvl="0" indent="-3429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Verdana"/>
                </a:rPr>
                <a:t>3) Пас открытому</a:t>
              </a:r>
            </a:p>
          </p:txBody>
        </p:sp>
        <p:grpSp>
          <p:nvGrpSpPr>
            <p:cNvPr id="70" name="Группа 35"/>
            <p:cNvGrpSpPr/>
            <p:nvPr/>
          </p:nvGrpSpPr>
          <p:grpSpPr>
            <a:xfrm>
              <a:off x="5228062" y="4626649"/>
              <a:ext cx="357190" cy="357190"/>
              <a:chOff x="6000760" y="5643578"/>
              <a:chExt cx="357190" cy="357190"/>
            </a:xfrm>
          </p:grpSpPr>
          <p:cxnSp>
            <p:nvCxnSpPr>
              <p:cNvPr id="71" name="Прямая соединительная линия 70"/>
              <p:cNvCxnSpPr/>
              <p:nvPr/>
            </p:nvCxnSpPr>
            <p:spPr>
              <a:xfrm rot="16200000" flipH="1">
                <a:off x="5965041" y="5822173"/>
                <a:ext cx="214314" cy="142876"/>
              </a:xfrm>
              <a:prstGeom prst="line">
                <a:avLst/>
              </a:prstGeom>
              <a:noFill/>
              <a:ln w="63500" cap="flat" cmpd="sng" algn="ctr">
                <a:solidFill>
                  <a:srgbClr val="00B050"/>
                </a:solidFill>
                <a:prstDash val="solid"/>
              </a:ln>
              <a:effectLst>
                <a:outerShdw blurRad="65500" dist="38100" dir="5400000" rotWithShape="0">
                  <a:srgbClr val="000000">
                    <a:alpha val="40000"/>
                  </a:srgbClr>
                </a:outerShdw>
              </a:effectLst>
            </p:spPr>
          </p:cxnSp>
          <p:cxnSp>
            <p:nvCxnSpPr>
              <p:cNvPr id="72" name="Прямая соединительная линия 71"/>
              <p:cNvCxnSpPr/>
              <p:nvPr/>
            </p:nvCxnSpPr>
            <p:spPr>
              <a:xfrm rot="5400000">
                <a:off x="6072198" y="5715016"/>
                <a:ext cx="357190" cy="214314"/>
              </a:xfrm>
              <a:prstGeom prst="line">
                <a:avLst/>
              </a:prstGeom>
              <a:noFill/>
              <a:ln w="63500" cap="flat" cmpd="sng" algn="ctr">
                <a:solidFill>
                  <a:srgbClr val="00B050"/>
                </a:solidFill>
                <a:prstDash val="solid"/>
              </a:ln>
              <a:effectLst>
                <a:outerShdw blurRad="65500" dist="38100" dir="5400000" rotWithShape="0">
                  <a:srgbClr val="000000">
                    <a:alpha val="40000"/>
                  </a:srgbClr>
                </a:outerShdw>
              </a:effectLst>
            </p:spPr>
          </p:cxnSp>
        </p:grpSp>
      </p:grpSp>
    </p:spTree>
    <p:extLst>
      <p:ext uri="{BB962C8B-B14F-4D97-AF65-F5344CB8AC3E}">
        <p14:creationId xmlns:p14="http://schemas.microsoft.com/office/powerpoint/2010/main" val="30579345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774</TotalTime>
  <Words>414</Words>
  <Application>Microsoft Office PowerPoint</Application>
  <PresentationFormat>Экран (4:3)</PresentationFormat>
  <Paragraphs>89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Баскетбол</vt:lpstr>
      <vt:lpstr>                 Цель урока</vt:lpstr>
      <vt:lpstr>Проблемный уровень</vt:lpstr>
      <vt:lpstr>Взаимодействие двух нападающих против одного защитника</vt:lpstr>
      <vt:lpstr>Передача в «тройках» через центр</vt:lpstr>
      <vt:lpstr>Групповое взаимодействие «тройка» и противодействия защитников </vt:lpstr>
      <vt:lpstr>Групповое взаимодействие «тройка» и противодействия защитников </vt:lpstr>
      <vt:lpstr>Задание по тактике игры</vt:lpstr>
      <vt:lpstr>Задание по тактике игры</vt:lpstr>
      <vt:lpstr>Задание по тактике игры</vt:lpstr>
      <vt:lpstr>Задание по тактике игры</vt:lpstr>
      <vt:lpstr>Решение проблемы</vt:lpstr>
      <vt:lpstr>Литература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Баскетбол</dc:title>
  <dc:creator>111</dc:creator>
  <cp:lastModifiedBy>Давыдов_А_Д</cp:lastModifiedBy>
  <cp:revision>44</cp:revision>
  <dcterms:created xsi:type="dcterms:W3CDTF">2013-08-03T11:57:16Z</dcterms:created>
  <dcterms:modified xsi:type="dcterms:W3CDTF">2020-10-29T05:36:25Z</dcterms:modified>
</cp:coreProperties>
</file>